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61" r:id="rId3"/>
    <p:sldId id="262" r:id="rId4"/>
    <p:sldId id="256" r:id="rId5"/>
    <p:sldId id="257" r:id="rId6"/>
    <p:sldId id="276" r:id="rId7"/>
    <p:sldId id="277" r:id="rId8"/>
    <p:sldId id="263" r:id="rId9"/>
    <p:sldId id="264" r:id="rId10"/>
    <p:sldId id="265" r:id="rId11"/>
    <p:sldId id="266" r:id="rId12"/>
    <p:sldId id="267" r:id="rId13"/>
    <p:sldId id="268" r:id="rId14"/>
    <p:sldId id="271" r:id="rId15"/>
    <p:sldId id="269" r:id="rId16"/>
    <p:sldId id="275" r:id="rId17"/>
    <p:sldId id="272" r:id="rId18"/>
    <p:sldId id="273" r:id="rId19"/>
    <p:sldId id="274" r:id="rId20"/>
  </p:sldIdLst>
  <p:sldSz cx="7561263" cy="7561263"/>
  <p:notesSz cx="6669088"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DC3"/>
    <a:srgbClr val="F9F9FA"/>
    <a:srgbClr val="E56164"/>
    <a:srgbClr val="006AAC"/>
    <a:srgbClr val="4485B2"/>
    <a:srgbClr val="0064A2"/>
    <a:srgbClr val="0068A8"/>
    <a:srgbClr val="0066A4"/>
    <a:srgbClr val="8CB7D4"/>
    <a:srgbClr val="E03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4660"/>
  </p:normalViewPr>
  <p:slideViewPr>
    <p:cSldViewPr>
      <p:cViewPr varScale="1">
        <p:scale>
          <a:sx n="114" d="100"/>
          <a:sy n="114" d="100"/>
        </p:scale>
        <p:origin x="2268" y="108"/>
      </p:cViewPr>
      <p:guideLst>
        <p:guide orient="horz" pos="2382"/>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B2F1E-78DC-4241-A65D-98B2D7A901F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AU"/>
        </a:p>
      </dgm:t>
    </dgm:pt>
    <dgm:pt modelId="{7F781837-F379-4894-9FE6-FED9AE285406}">
      <dgm:prSet phldrT="[Text]" custT="1"/>
      <dgm:spPr/>
      <dgm:t>
        <a:bodyPr/>
        <a:lstStyle/>
        <a:p>
          <a:r>
            <a:rPr lang="en-AU" sz="1600" b="1" dirty="0" smtClean="0"/>
            <a:t>This program will help you to find jobs which are suitable for you</a:t>
          </a:r>
          <a:r>
            <a:rPr lang="en-AU" sz="1600" dirty="0" smtClean="0"/>
            <a:t>. It will also provide reports including personal profile information, pros and cons of different jobs for you, and lots of other useful stuff. </a:t>
          </a:r>
          <a:endParaRPr lang="en-AU" sz="1600" dirty="0"/>
        </a:p>
      </dgm:t>
    </dgm:pt>
    <dgm:pt modelId="{F2F3A1FD-8768-4DC9-B6AA-36B54000DA74}" type="parTrans" cxnId="{496FD308-8545-4D91-8F21-0CD8DAD0DBDF}">
      <dgm:prSet/>
      <dgm:spPr/>
      <dgm:t>
        <a:bodyPr/>
        <a:lstStyle/>
        <a:p>
          <a:endParaRPr lang="en-AU"/>
        </a:p>
      </dgm:t>
    </dgm:pt>
    <dgm:pt modelId="{3E4E3786-4816-41FD-891F-A144AAC1D297}" type="sibTrans" cxnId="{496FD308-8545-4D91-8F21-0CD8DAD0DBDF}">
      <dgm:prSet/>
      <dgm:spPr/>
      <dgm:t>
        <a:bodyPr/>
        <a:lstStyle/>
        <a:p>
          <a:endParaRPr lang="en-AU"/>
        </a:p>
      </dgm:t>
    </dgm:pt>
    <dgm:pt modelId="{E995DD52-13B4-44F1-98FD-F475A1BA1E4D}">
      <dgm:prSet phldrT="[Text]" custT="1"/>
      <dgm:spPr/>
      <dgm:t>
        <a:bodyPr/>
        <a:lstStyle/>
        <a:p>
          <a:r>
            <a:rPr lang="en-AU" sz="1600" b="1" dirty="0" smtClean="0"/>
            <a:t>Knowing where your career is heading makes </a:t>
          </a:r>
          <a:r>
            <a:rPr lang="en-AU" sz="1600" dirty="0" smtClean="0"/>
            <a:t>subject choice and post-school training options easier and more rational.</a:t>
          </a:r>
          <a:endParaRPr lang="en-AU" sz="1600" b="1" dirty="0" smtClean="0"/>
        </a:p>
      </dgm:t>
    </dgm:pt>
    <dgm:pt modelId="{894EB5FB-BDCD-44E8-8024-209B4DE77373}" type="parTrans" cxnId="{F6B4BAA3-002D-4341-9BC8-5EABB11BB7E4}">
      <dgm:prSet/>
      <dgm:spPr/>
      <dgm:t>
        <a:bodyPr/>
        <a:lstStyle/>
        <a:p>
          <a:endParaRPr lang="en-AU"/>
        </a:p>
      </dgm:t>
    </dgm:pt>
    <dgm:pt modelId="{D78DDE89-B84D-4EFB-8C7D-E69738122B4C}" type="sibTrans" cxnId="{F6B4BAA3-002D-4341-9BC8-5EABB11BB7E4}">
      <dgm:prSet/>
      <dgm:spPr/>
      <dgm:t>
        <a:bodyPr/>
        <a:lstStyle/>
        <a:p>
          <a:endParaRPr lang="en-AU"/>
        </a:p>
      </dgm:t>
    </dgm:pt>
    <dgm:pt modelId="{D8A3F648-37CE-4930-8155-DA1CC466B372}">
      <dgm:prSet phldrT="[Text]" custT="1"/>
      <dgm:spPr/>
      <dgm:t>
        <a:bodyPr/>
        <a:lstStyle/>
        <a:p>
          <a:r>
            <a:rPr lang="en-AU" sz="1600" dirty="0" smtClean="0"/>
            <a:t>Based on eighty job factors (including working conditions, health, talents,  etc.) </a:t>
          </a:r>
          <a:r>
            <a:rPr lang="en-AU" sz="1600" b="1" dirty="0" smtClean="0"/>
            <a:t>the system  will generate</a:t>
          </a:r>
          <a:r>
            <a:rPr lang="en-AU" sz="1600" dirty="0" smtClean="0"/>
            <a:t> </a:t>
          </a:r>
          <a:r>
            <a:rPr lang="en-AU" sz="1600" b="1" dirty="0" smtClean="0"/>
            <a:t>twenty job suggestions for you</a:t>
          </a:r>
          <a:r>
            <a:rPr lang="en-AU" sz="1600" dirty="0" smtClean="0"/>
            <a:t>. You can then explore related job information, add jobs to your Notepad, look at similar jobs, start your Action Plan and Resume.</a:t>
          </a:r>
          <a:endParaRPr lang="en-AU" sz="1600" dirty="0"/>
        </a:p>
      </dgm:t>
    </dgm:pt>
    <dgm:pt modelId="{63EA512A-9328-45B0-A55B-52770C0BCA1F}" type="parTrans" cxnId="{78C88B54-250E-49EC-924D-86F31DBDF698}">
      <dgm:prSet/>
      <dgm:spPr/>
      <dgm:t>
        <a:bodyPr/>
        <a:lstStyle/>
        <a:p>
          <a:endParaRPr lang="en-AU"/>
        </a:p>
      </dgm:t>
    </dgm:pt>
    <dgm:pt modelId="{75DF14AD-7856-4F09-A1C7-E2D5018643D7}" type="sibTrans" cxnId="{78C88B54-250E-49EC-924D-86F31DBDF698}">
      <dgm:prSet/>
      <dgm:spPr/>
      <dgm:t>
        <a:bodyPr/>
        <a:lstStyle/>
        <a:p>
          <a:endParaRPr lang="en-AU"/>
        </a:p>
      </dgm:t>
    </dgm:pt>
    <dgm:pt modelId="{C7785287-DCB3-471C-AB0A-040CBBD08979}" type="pres">
      <dgm:prSet presAssocID="{E7AB2F1E-78DC-4241-A65D-98B2D7A901F3}" presName="Name0" presStyleCnt="0">
        <dgm:presLayoutVars>
          <dgm:dir/>
          <dgm:resizeHandles val="exact"/>
        </dgm:presLayoutVars>
      </dgm:prSet>
      <dgm:spPr/>
      <dgm:t>
        <a:bodyPr/>
        <a:lstStyle/>
        <a:p>
          <a:endParaRPr lang="en-AU"/>
        </a:p>
      </dgm:t>
    </dgm:pt>
    <dgm:pt modelId="{6F3C9813-9758-41BD-95AF-E06CC0576077}" type="pres">
      <dgm:prSet presAssocID="{7F781837-F379-4894-9FE6-FED9AE285406}" presName="composite" presStyleCnt="0"/>
      <dgm:spPr/>
    </dgm:pt>
    <dgm:pt modelId="{889D4D55-19DB-41C7-8C07-68CA766FB1E9}" type="pres">
      <dgm:prSet presAssocID="{7F781837-F379-4894-9FE6-FED9AE285406}" presName="rect1" presStyleLbl="trAlignAcc1" presStyleIdx="0" presStyleCnt="3" custScaleX="165968" custLinFactNeighborX="-2533" custLinFactNeighborY="547">
        <dgm:presLayoutVars>
          <dgm:bulletEnabled val="1"/>
        </dgm:presLayoutVars>
      </dgm:prSet>
      <dgm:spPr/>
      <dgm:t>
        <a:bodyPr/>
        <a:lstStyle/>
        <a:p>
          <a:endParaRPr lang="en-AU"/>
        </a:p>
      </dgm:t>
    </dgm:pt>
    <dgm:pt modelId="{DB73FAE1-3447-4498-9D5A-BB7F88F58A4D}" type="pres">
      <dgm:prSet presAssocID="{7F781837-F379-4894-9FE6-FED9AE285406}" presName="rect2" presStyleLbl="fgImgPlace1" presStyleIdx="0" presStyleCnt="3" custScaleX="82795" custLinFactX="-72925" custLinFactNeighborX="-100000" custLinFactNeighborY="-2908"/>
      <dgm:spPr>
        <a:solidFill>
          <a:srgbClr val="EB8184"/>
        </a:solidFill>
      </dgm:spPr>
    </dgm:pt>
    <dgm:pt modelId="{B5C7E7DD-7DC9-4C42-9472-AEF98352A5CF}" type="pres">
      <dgm:prSet presAssocID="{3E4E3786-4816-41FD-891F-A144AAC1D297}" presName="sibTrans" presStyleCnt="0"/>
      <dgm:spPr/>
    </dgm:pt>
    <dgm:pt modelId="{2D461EF7-32FB-46BD-BE65-A4D1719A9C78}" type="pres">
      <dgm:prSet presAssocID="{E995DD52-13B4-44F1-98FD-F475A1BA1E4D}" presName="composite" presStyleCnt="0"/>
      <dgm:spPr/>
    </dgm:pt>
    <dgm:pt modelId="{11144288-6A95-4D59-B086-7AF66D2D4648}" type="pres">
      <dgm:prSet presAssocID="{E995DD52-13B4-44F1-98FD-F475A1BA1E4D}" presName="rect1" presStyleLbl="trAlignAcc1" presStyleIdx="1" presStyleCnt="3" custScaleX="160047" custScaleY="96314" custLinFactNeighborX="503" custLinFactNeighborY="-2094">
        <dgm:presLayoutVars>
          <dgm:bulletEnabled val="1"/>
        </dgm:presLayoutVars>
      </dgm:prSet>
      <dgm:spPr/>
      <dgm:t>
        <a:bodyPr/>
        <a:lstStyle/>
        <a:p>
          <a:endParaRPr lang="en-AU"/>
        </a:p>
      </dgm:t>
    </dgm:pt>
    <dgm:pt modelId="{B7227826-C820-40B0-8ABD-033E4FF3A40B}" type="pres">
      <dgm:prSet presAssocID="{E995DD52-13B4-44F1-98FD-F475A1BA1E4D}" presName="rect2" presStyleLbl="fgImgPlace1" presStyleIdx="1" presStyleCnt="3" custScaleX="82795" custLinFactX="-72925" custLinFactNeighborX="-100000" custLinFactNeighborY="-2506"/>
      <dgm:spPr>
        <a:solidFill>
          <a:srgbClr val="E56164"/>
        </a:solidFill>
      </dgm:spPr>
    </dgm:pt>
    <dgm:pt modelId="{9AE5A66C-8225-459C-9F26-1FE90FAD0AC8}" type="pres">
      <dgm:prSet presAssocID="{D78DDE89-B84D-4EFB-8C7D-E69738122B4C}" presName="sibTrans" presStyleCnt="0"/>
      <dgm:spPr/>
    </dgm:pt>
    <dgm:pt modelId="{4902224F-9B02-4118-9B2B-464EE54CC547}" type="pres">
      <dgm:prSet presAssocID="{D8A3F648-37CE-4930-8155-DA1CC466B372}" presName="composite" presStyleCnt="0"/>
      <dgm:spPr/>
    </dgm:pt>
    <dgm:pt modelId="{7645AA56-FB41-4571-8002-528466EE86F1}" type="pres">
      <dgm:prSet presAssocID="{D8A3F648-37CE-4930-8155-DA1CC466B372}" presName="rect1" presStyleLbl="trAlignAcc1" presStyleIdx="2" presStyleCnt="3" custScaleX="161028">
        <dgm:presLayoutVars>
          <dgm:bulletEnabled val="1"/>
        </dgm:presLayoutVars>
      </dgm:prSet>
      <dgm:spPr/>
      <dgm:t>
        <a:bodyPr/>
        <a:lstStyle/>
        <a:p>
          <a:endParaRPr lang="en-AU"/>
        </a:p>
      </dgm:t>
    </dgm:pt>
    <dgm:pt modelId="{4E21626C-74D0-408C-8913-C07C4CAF3A56}" type="pres">
      <dgm:prSet presAssocID="{D8A3F648-37CE-4930-8155-DA1CC466B372}" presName="rect2" presStyleLbl="fgImgPlace1" presStyleIdx="2" presStyleCnt="3" custScaleX="82795" custLinFactX="-72458" custLinFactNeighborX="-100000" custLinFactNeighborY="-997"/>
      <dgm:spPr>
        <a:solidFill>
          <a:srgbClr val="E24C50"/>
        </a:solidFill>
      </dgm:spPr>
    </dgm:pt>
  </dgm:ptLst>
  <dgm:cxnLst>
    <dgm:cxn modelId="{F6B4BAA3-002D-4341-9BC8-5EABB11BB7E4}" srcId="{E7AB2F1E-78DC-4241-A65D-98B2D7A901F3}" destId="{E995DD52-13B4-44F1-98FD-F475A1BA1E4D}" srcOrd="1" destOrd="0" parTransId="{894EB5FB-BDCD-44E8-8024-209B4DE77373}" sibTransId="{D78DDE89-B84D-4EFB-8C7D-E69738122B4C}"/>
    <dgm:cxn modelId="{496FD308-8545-4D91-8F21-0CD8DAD0DBDF}" srcId="{E7AB2F1E-78DC-4241-A65D-98B2D7A901F3}" destId="{7F781837-F379-4894-9FE6-FED9AE285406}" srcOrd="0" destOrd="0" parTransId="{F2F3A1FD-8768-4DC9-B6AA-36B54000DA74}" sibTransId="{3E4E3786-4816-41FD-891F-A144AAC1D297}"/>
    <dgm:cxn modelId="{1CA1B67B-0D6D-4C67-ACBF-D8ADFB928EA1}" type="presOf" srcId="{E7AB2F1E-78DC-4241-A65D-98B2D7A901F3}" destId="{C7785287-DCB3-471C-AB0A-040CBBD08979}" srcOrd="0" destOrd="0" presId="urn:microsoft.com/office/officeart/2008/layout/PictureStrips"/>
    <dgm:cxn modelId="{F75DDED8-A103-46A4-B872-2D871FE59557}" type="presOf" srcId="{D8A3F648-37CE-4930-8155-DA1CC466B372}" destId="{7645AA56-FB41-4571-8002-528466EE86F1}" srcOrd="0" destOrd="0" presId="urn:microsoft.com/office/officeart/2008/layout/PictureStrips"/>
    <dgm:cxn modelId="{1AFB3FD1-1F4A-488E-A36B-D020725C850D}" type="presOf" srcId="{7F781837-F379-4894-9FE6-FED9AE285406}" destId="{889D4D55-19DB-41C7-8C07-68CA766FB1E9}" srcOrd="0" destOrd="0" presId="urn:microsoft.com/office/officeart/2008/layout/PictureStrips"/>
    <dgm:cxn modelId="{25B67902-2278-4853-8A10-0013ECF2087B}" type="presOf" srcId="{E995DD52-13B4-44F1-98FD-F475A1BA1E4D}" destId="{11144288-6A95-4D59-B086-7AF66D2D4648}" srcOrd="0" destOrd="0" presId="urn:microsoft.com/office/officeart/2008/layout/PictureStrips"/>
    <dgm:cxn modelId="{78C88B54-250E-49EC-924D-86F31DBDF698}" srcId="{E7AB2F1E-78DC-4241-A65D-98B2D7A901F3}" destId="{D8A3F648-37CE-4930-8155-DA1CC466B372}" srcOrd="2" destOrd="0" parTransId="{63EA512A-9328-45B0-A55B-52770C0BCA1F}" sibTransId="{75DF14AD-7856-4F09-A1C7-E2D5018643D7}"/>
    <dgm:cxn modelId="{D73406F5-26AC-4D67-95EA-C18AD2DA0661}" type="presParOf" srcId="{C7785287-DCB3-471C-AB0A-040CBBD08979}" destId="{6F3C9813-9758-41BD-95AF-E06CC0576077}" srcOrd="0" destOrd="0" presId="urn:microsoft.com/office/officeart/2008/layout/PictureStrips"/>
    <dgm:cxn modelId="{8F85D547-D173-4F8F-9EC1-C2C9AFEE6D9A}" type="presParOf" srcId="{6F3C9813-9758-41BD-95AF-E06CC0576077}" destId="{889D4D55-19DB-41C7-8C07-68CA766FB1E9}" srcOrd="0" destOrd="0" presId="urn:microsoft.com/office/officeart/2008/layout/PictureStrips"/>
    <dgm:cxn modelId="{9D7BF03B-5333-4079-9368-9370A8C24174}" type="presParOf" srcId="{6F3C9813-9758-41BD-95AF-E06CC0576077}" destId="{DB73FAE1-3447-4498-9D5A-BB7F88F58A4D}" srcOrd="1" destOrd="0" presId="urn:microsoft.com/office/officeart/2008/layout/PictureStrips"/>
    <dgm:cxn modelId="{404A88DC-7D84-417A-B557-CB6029AD26E2}" type="presParOf" srcId="{C7785287-DCB3-471C-AB0A-040CBBD08979}" destId="{B5C7E7DD-7DC9-4C42-9472-AEF98352A5CF}" srcOrd="1" destOrd="0" presId="urn:microsoft.com/office/officeart/2008/layout/PictureStrips"/>
    <dgm:cxn modelId="{F9370866-3454-4B3D-8A98-F1FF968460B0}" type="presParOf" srcId="{C7785287-DCB3-471C-AB0A-040CBBD08979}" destId="{2D461EF7-32FB-46BD-BE65-A4D1719A9C78}" srcOrd="2" destOrd="0" presId="urn:microsoft.com/office/officeart/2008/layout/PictureStrips"/>
    <dgm:cxn modelId="{FDD0EEE4-E3B1-4EB9-9B68-2827956258F1}" type="presParOf" srcId="{2D461EF7-32FB-46BD-BE65-A4D1719A9C78}" destId="{11144288-6A95-4D59-B086-7AF66D2D4648}" srcOrd="0" destOrd="0" presId="urn:microsoft.com/office/officeart/2008/layout/PictureStrips"/>
    <dgm:cxn modelId="{36A3C06B-F7D2-43D8-855F-316F5A747628}" type="presParOf" srcId="{2D461EF7-32FB-46BD-BE65-A4D1719A9C78}" destId="{B7227826-C820-40B0-8ABD-033E4FF3A40B}" srcOrd="1" destOrd="0" presId="urn:microsoft.com/office/officeart/2008/layout/PictureStrips"/>
    <dgm:cxn modelId="{92E57C54-BACF-4717-ABD4-E82D810C0DBB}" type="presParOf" srcId="{C7785287-DCB3-471C-AB0A-040CBBD08979}" destId="{9AE5A66C-8225-459C-9F26-1FE90FAD0AC8}" srcOrd="3" destOrd="0" presId="urn:microsoft.com/office/officeart/2008/layout/PictureStrips"/>
    <dgm:cxn modelId="{36C04D15-DBEF-49ED-A934-4C1919A2E008}" type="presParOf" srcId="{C7785287-DCB3-471C-AB0A-040CBBD08979}" destId="{4902224F-9B02-4118-9B2B-464EE54CC547}" srcOrd="4" destOrd="0" presId="urn:microsoft.com/office/officeart/2008/layout/PictureStrips"/>
    <dgm:cxn modelId="{DC37CB87-FF8A-43F6-8DBF-F6F7EDD13C25}" type="presParOf" srcId="{4902224F-9B02-4118-9B2B-464EE54CC547}" destId="{7645AA56-FB41-4571-8002-528466EE86F1}" srcOrd="0" destOrd="0" presId="urn:microsoft.com/office/officeart/2008/layout/PictureStrips"/>
    <dgm:cxn modelId="{A04B075F-C436-46EE-9C29-9CF470C2205F}" type="presParOf" srcId="{4902224F-9B02-4118-9B2B-464EE54CC547}" destId="{4E21626C-74D0-408C-8913-C07C4CAF3A5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D4D55-19DB-41C7-8C07-68CA766FB1E9}">
      <dsp:nvSpPr>
        <dsp:cNvPr id="0" name=""/>
        <dsp:cNvSpPr/>
      </dsp:nvSpPr>
      <dsp:spPr>
        <a:xfrm>
          <a:off x="92094" y="347286"/>
          <a:ext cx="6940355" cy="130679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5136" tIns="60960" rIns="60960" bIns="60960" numCol="1" spcCol="1270" anchor="ctr" anchorCtr="0">
          <a:noAutofit/>
        </a:bodyPr>
        <a:lstStyle/>
        <a:p>
          <a:pPr lvl="0" algn="l" defTabSz="711200">
            <a:lnSpc>
              <a:spcPct val="90000"/>
            </a:lnSpc>
            <a:spcBef>
              <a:spcPct val="0"/>
            </a:spcBef>
            <a:spcAft>
              <a:spcPct val="35000"/>
            </a:spcAft>
          </a:pPr>
          <a:r>
            <a:rPr lang="en-AU" sz="1600" b="1" kern="1200" dirty="0" smtClean="0"/>
            <a:t>This program will help you to find jobs which are suitable for you</a:t>
          </a:r>
          <a:r>
            <a:rPr lang="en-AU" sz="1600" kern="1200" dirty="0" smtClean="0"/>
            <a:t>. It will also provide reports including personal profile information, pros and cons of different jobs for you, and lots of other useful stuff. </a:t>
          </a:r>
          <a:endParaRPr lang="en-AU" sz="1600" kern="1200" dirty="0"/>
        </a:p>
      </dsp:txBody>
      <dsp:txXfrm>
        <a:off x="92094" y="347286"/>
        <a:ext cx="6940355" cy="1306794"/>
      </dsp:txXfrm>
    </dsp:sp>
    <dsp:sp modelId="{DB73FAE1-3447-4498-9D5A-BB7F88F58A4D}">
      <dsp:nvSpPr>
        <dsp:cNvPr id="0" name=""/>
        <dsp:cNvSpPr/>
      </dsp:nvSpPr>
      <dsp:spPr>
        <a:xfrm>
          <a:off x="0" y="111477"/>
          <a:ext cx="757372" cy="1372134"/>
        </a:xfrm>
        <a:prstGeom prst="rect">
          <a:avLst/>
        </a:prstGeom>
        <a:solidFill>
          <a:srgbClr val="EB81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144288-6A95-4D59-B086-7AF66D2D4648}">
      <dsp:nvSpPr>
        <dsp:cNvPr id="0" name=""/>
        <dsp:cNvSpPr/>
      </dsp:nvSpPr>
      <dsp:spPr>
        <a:xfrm>
          <a:off x="342852" y="1981967"/>
          <a:ext cx="6692754" cy="12586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5136" tIns="60960" rIns="60960" bIns="60960" numCol="1" spcCol="1270" anchor="ctr" anchorCtr="0">
          <a:noAutofit/>
        </a:bodyPr>
        <a:lstStyle/>
        <a:p>
          <a:pPr lvl="0" algn="l" defTabSz="711200">
            <a:lnSpc>
              <a:spcPct val="90000"/>
            </a:lnSpc>
            <a:spcBef>
              <a:spcPct val="0"/>
            </a:spcBef>
            <a:spcAft>
              <a:spcPct val="35000"/>
            </a:spcAft>
          </a:pPr>
          <a:r>
            <a:rPr lang="en-AU" sz="1600" b="1" kern="1200" dirty="0" smtClean="0"/>
            <a:t>Knowing where your career is heading makes </a:t>
          </a:r>
          <a:r>
            <a:rPr lang="en-AU" sz="1600" kern="1200" dirty="0" smtClean="0"/>
            <a:t>subject choice and post-school training options easier and more rational.</a:t>
          </a:r>
          <a:endParaRPr lang="en-AU" sz="1600" b="1" kern="1200" dirty="0" smtClean="0"/>
        </a:p>
      </dsp:txBody>
      <dsp:txXfrm>
        <a:off x="342852" y="1981967"/>
        <a:ext cx="6692754" cy="1258626"/>
      </dsp:txXfrm>
    </dsp:sp>
    <dsp:sp modelId="{B7227826-C820-40B0-8ABD-033E4FF3A40B}">
      <dsp:nvSpPr>
        <dsp:cNvPr id="0" name=""/>
        <dsp:cNvSpPr/>
      </dsp:nvSpPr>
      <dsp:spPr>
        <a:xfrm>
          <a:off x="0" y="1762102"/>
          <a:ext cx="757372" cy="1372134"/>
        </a:xfrm>
        <a:prstGeom prst="rect">
          <a:avLst/>
        </a:prstGeom>
        <a:solidFill>
          <a:srgbClr val="E5616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45AA56-FB41-4571-8002-528466EE86F1}">
      <dsp:nvSpPr>
        <dsp:cNvPr id="0" name=""/>
        <dsp:cNvSpPr/>
      </dsp:nvSpPr>
      <dsp:spPr>
        <a:xfrm>
          <a:off x="301307" y="3606272"/>
          <a:ext cx="6733776" cy="130679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5136" tIns="60960" rIns="60960" bIns="60960" numCol="1" spcCol="1270" anchor="ctr" anchorCtr="0">
          <a:noAutofit/>
        </a:bodyPr>
        <a:lstStyle/>
        <a:p>
          <a:pPr lvl="0" algn="l" defTabSz="711200">
            <a:lnSpc>
              <a:spcPct val="90000"/>
            </a:lnSpc>
            <a:spcBef>
              <a:spcPct val="0"/>
            </a:spcBef>
            <a:spcAft>
              <a:spcPct val="35000"/>
            </a:spcAft>
          </a:pPr>
          <a:r>
            <a:rPr lang="en-AU" sz="1600" kern="1200" dirty="0" smtClean="0"/>
            <a:t>Based on eighty job factors (including working conditions, health, talents,  etc.) </a:t>
          </a:r>
          <a:r>
            <a:rPr lang="en-AU" sz="1600" b="1" kern="1200" dirty="0" smtClean="0"/>
            <a:t>the system  will generate</a:t>
          </a:r>
          <a:r>
            <a:rPr lang="en-AU" sz="1600" kern="1200" dirty="0" smtClean="0"/>
            <a:t> </a:t>
          </a:r>
          <a:r>
            <a:rPr lang="en-AU" sz="1600" b="1" kern="1200" dirty="0" smtClean="0"/>
            <a:t>twenty job suggestions for you</a:t>
          </a:r>
          <a:r>
            <a:rPr lang="en-AU" sz="1600" kern="1200" dirty="0" smtClean="0"/>
            <a:t>. You can then explore related job information, add jobs to your Notepad, look at similar jobs, start your Action Plan and Resume.</a:t>
          </a:r>
          <a:endParaRPr lang="en-AU" sz="1600" kern="1200" dirty="0"/>
        </a:p>
      </dsp:txBody>
      <dsp:txXfrm>
        <a:off x="301307" y="3606272"/>
        <a:ext cx="6733776" cy="1306794"/>
      </dsp:txXfrm>
    </dsp:sp>
    <dsp:sp modelId="{4E21626C-74D0-408C-8913-C07C4CAF3A56}">
      <dsp:nvSpPr>
        <dsp:cNvPr id="0" name=""/>
        <dsp:cNvSpPr/>
      </dsp:nvSpPr>
      <dsp:spPr>
        <a:xfrm>
          <a:off x="0" y="3403833"/>
          <a:ext cx="757372" cy="1372134"/>
        </a:xfrm>
        <a:prstGeom prst="rect">
          <a:avLst/>
        </a:prstGeom>
        <a:solidFill>
          <a:srgbClr val="E24C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777607" y="0"/>
            <a:ext cx="2889938" cy="495300"/>
          </a:xfrm>
          <a:prstGeom prst="rect">
            <a:avLst/>
          </a:prstGeom>
        </p:spPr>
        <p:txBody>
          <a:bodyPr vert="horz" lIns="91440" tIns="45720" rIns="91440" bIns="45720" rtlCol="0"/>
          <a:lstStyle>
            <a:lvl1pPr algn="r">
              <a:defRPr sz="1200"/>
            </a:lvl1pPr>
          </a:lstStyle>
          <a:p>
            <a:fld id="{248C3285-C08A-4B60-B11E-3926B713BF7F}" type="datetimeFigureOut">
              <a:rPr lang="en-AU" smtClean="0"/>
              <a:t>31/01/2018</a:t>
            </a:fld>
            <a:endParaRPr lang="en-AU"/>
          </a:p>
        </p:txBody>
      </p:sp>
      <p:sp>
        <p:nvSpPr>
          <p:cNvPr id="4" name="Footer Placeholder 3"/>
          <p:cNvSpPr>
            <a:spLocks noGrp="1"/>
          </p:cNvSpPr>
          <p:nvPr>
            <p:ph type="ftr" sz="quarter" idx="2"/>
          </p:nvPr>
        </p:nvSpPr>
        <p:spPr>
          <a:xfrm>
            <a:off x="0" y="9408981"/>
            <a:ext cx="2889938" cy="4953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777607" y="9408981"/>
            <a:ext cx="2889938" cy="495300"/>
          </a:xfrm>
          <a:prstGeom prst="rect">
            <a:avLst/>
          </a:prstGeom>
        </p:spPr>
        <p:txBody>
          <a:bodyPr vert="horz" lIns="91440" tIns="45720" rIns="91440" bIns="45720" rtlCol="0" anchor="b"/>
          <a:lstStyle>
            <a:lvl1pPr algn="r">
              <a:defRPr sz="1200"/>
            </a:lvl1pPr>
          </a:lstStyle>
          <a:p>
            <a:fld id="{C4C876A0-3925-4765-9AF6-9E09DD4269E6}" type="slidenum">
              <a:rPr lang="en-AU" smtClean="0"/>
              <a:t>‹#›</a:t>
            </a:fld>
            <a:endParaRPr lang="en-AU"/>
          </a:p>
        </p:txBody>
      </p:sp>
    </p:spTree>
    <p:extLst>
      <p:ext uri="{BB962C8B-B14F-4D97-AF65-F5344CB8AC3E}">
        <p14:creationId xmlns:p14="http://schemas.microsoft.com/office/powerpoint/2010/main" val="2528141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5300"/>
          </a:xfrm>
          <a:prstGeom prst="rect">
            <a:avLst/>
          </a:prstGeom>
        </p:spPr>
        <p:txBody>
          <a:bodyPr vert="horz" lIns="91440" tIns="45720" rIns="91440" bIns="45720" rtlCol="0"/>
          <a:lstStyle>
            <a:lvl1pPr algn="r">
              <a:defRPr sz="1200"/>
            </a:lvl1pPr>
          </a:lstStyle>
          <a:p>
            <a:fld id="{A851685D-9D9E-4BFB-B474-9BD54FA1EB4D}" type="datetimeFigureOut">
              <a:rPr lang="en-AU" smtClean="0"/>
              <a:t>31/01/2018</a:t>
            </a:fld>
            <a:endParaRPr lang="en-AU"/>
          </a:p>
        </p:txBody>
      </p:sp>
      <p:sp>
        <p:nvSpPr>
          <p:cNvPr id="4" name="Slide Image Placeholder 3"/>
          <p:cNvSpPr>
            <a:spLocks noGrp="1" noRot="1" noChangeAspect="1"/>
          </p:cNvSpPr>
          <p:nvPr>
            <p:ph type="sldImg" idx="2"/>
          </p:nvPr>
        </p:nvSpPr>
        <p:spPr>
          <a:xfrm>
            <a:off x="1476375" y="742950"/>
            <a:ext cx="3716338" cy="37147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705350"/>
            <a:ext cx="533527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08981"/>
            <a:ext cx="2889938" cy="4953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408981"/>
            <a:ext cx="2889938" cy="495300"/>
          </a:xfrm>
          <a:prstGeom prst="rect">
            <a:avLst/>
          </a:prstGeom>
        </p:spPr>
        <p:txBody>
          <a:bodyPr vert="horz" lIns="91440" tIns="45720" rIns="91440" bIns="45720" rtlCol="0" anchor="b"/>
          <a:lstStyle>
            <a:lvl1pPr algn="r">
              <a:defRPr sz="1200"/>
            </a:lvl1pPr>
          </a:lstStyle>
          <a:p>
            <a:fld id="{7BA027F6-FDCD-41EA-B564-87377A6E5E8A}" type="slidenum">
              <a:rPr lang="en-AU" smtClean="0"/>
              <a:t>‹#›</a:t>
            </a:fld>
            <a:endParaRPr lang="en-AU"/>
          </a:p>
        </p:txBody>
      </p:sp>
    </p:spTree>
    <p:extLst>
      <p:ext uri="{BB962C8B-B14F-4D97-AF65-F5344CB8AC3E}">
        <p14:creationId xmlns:p14="http://schemas.microsoft.com/office/powerpoint/2010/main" val="42120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accent2"/>
                </a:solidFill>
                <a:latin typeface="Arial" charset="0"/>
              </a:defRPr>
            </a:lvl1pPr>
            <a:lvl2pPr marL="742950" indent="-285750" eaLnBrk="0" hangingPunct="0">
              <a:defRPr sz="3200">
                <a:solidFill>
                  <a:schemeClr val="accent2"/>
                </a:solidFill>
                <a:latin typeface="Arial" charset="0"/>
              </a:defRPr>
            </a:lvl2pPr>
            <a:lvl3pPr marL="1143000" indent="-228600" eaLnBrk="0" hangingPunct="0">
              <a:defRPr sz="3200">
                <a:solidFill>
                  <a:schemeClr val="accent2"/>
                </a:solidFill>
                <a:latin typeface="Arial" charset="0"/>
              </a:defRPr>
            </a:lvl3pPr>
            <a:lvl4pPr marL="1600200" indent="-228600" eaLnBrk="0" hangingPunct="0">
              <a:defRPr sz="3200">
                <a:solidFill>
                  <a:schemeClr val="accent2"/>
                </a:solidFill>
                <a:latin typeface="Arial" charset="0"/>
              </a:defRPr>
            </a:lvl4pPr>
            <a:lvl5pPr marL="2057400" indent="-228600" eaLnBrk="0" hangingPunct="0">
              <a:defRPr sz="3200">
                <a:solidFill>
                  <a:schemeClr val="accent2"/>
                </a:solidFill>
                <a:latin typeface="Arial" charset="0"/>
              </a:defRPr>
            </a:lvl5pPr>
            <a:lvl6pPr marL="2514600" indent="-228600" algn="ctr" eaLnBrk="0" fontAlgn="base" hangingPunct="0">
              <a:spcBef>
                <a:spcPct val="20000"/>
              </a:spcBef>
              <a:spcAft>
                <a:spcPct val="0"/>
              </a:spcAft>
              <a:defRPr sz="3200">
                <a:solidFill>
                  <a:schemeClr val="accent2"/>
                </a:solidFill>
                <a:latin typeface="Arial" charset="0"/>
              </a:defRPr>
            </a:lvl6pPr>
            <a:lvl7pPr marL="2971800" indent="-228600" algn="ctr" eaLnBrk="0" fontAlgn="base" hangingPunct="0">
              <a:spcBef>
                <a:spcPct val="20000"/>
              </a:spcBef>
              <a:spcAft>
                <a:spcPct val="0"/>
              </a:spcAft>
              <a:defRPr sz="3200">
                <a:solidFill>
                  <a:schemeClr val="accent2"/>
                </a:solidFill>
                <a:latin typeface="Arial" charset="0"/>
              </a:defRPr>
            </a:lvl7pPr>
            <a:lvl8pPr marL="3429000" indent="-228600" algn="ctr" eaLnBrk="0" fontAlgn="base" hangingPunct="0">
              <a:spcBef>
                <a:spcPct val="20000"/>
              </a:spcBef>
              <a:spcAft>
                <a:spcPct val="0"/>
              </a:spcAft>
              <a:defRPr sz="3200">
                <a:solidFill>
                  <a:schemeClr val="accent2"/>
                </a:solidFill>
                <a:latin typeface="Arial" charset="0"/>
              </a:defRPr>
            </a:lvl8pPr>
            <a:lvl9pPr marL="3886200" indent="-228600" algn="ctr" eaLnBrk="0" fontAlgn="base" hangingPunct="0">
              <a:spcBef>
                <a:spcPct val="20000"/>
              </a:spcBef>
              <a:spcAft>
                <a:spcPct val="0"/>
              </a:spcAft>
              <a:defRPr sz="3200">
                <a:solidFill>
                  <a:schemeClr val="accent2"/>
                </a:solidFill>
                <a:latin typeface="Arial" charset="0"/>
              </a:defRPr>
            </a:lvl9pPr>
          </a:lstStyle>
          <a:p>
            <a:pPr eaLnBrk="1" hangingPunct="1"/>
            <a:fld id="{1C2C7D52-D579-4446-A85D-8DC9982D4F05}" type="slidenum">
              <a:rPr lang="en-US" sz="1200" smtClean="0">
                <a:solidFill>
                  <a:schemeClr val="tx1"/>
                </a:solidFill>
              </a:rPr>
              <a:pPr eaLnBrk="1" hangingPunct="1"/>
              <a:t>1</a:t>
            </a:fld>
            <a:endParaRPr lang="en-US" sz="1200" smtClean="0">
              <a:solidFill>
                <a:schemeClr val="tx1"/>
              </a:solidFill>
            </a:endParaRPr>
          </a:p>
        </p:txBody>
      </p:sp>
      <p:sp>
        <p:nvSpPr>
          <p:cNvPr id="36867" name="Rectangle 2"/>
          <p:cNvSpPr>
            <a:spLocks noGrp="1" noRot="1" noChangeAspect="1" noChangeArrowheads="1" noTextEdit="1"/>
          </p:cNvSpPr>
          <p:nvPr>
            <p:ph type="sldImg"/>
          </p:nvPr>
        </p:nvSpPr>
        <p:spPr>
          <a:xfrm>
            <a:off x="1476375" y="742950"/>
            <a:ext cx="3716338" cy="371475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1189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42950"/>
            <a:ext cx="3716338" cy="37147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A027F6-FDCD-41EA-B564-87377A6E5E8A}" type="slidenum">
              <a:rPr lang="en-AU" smtClean="0"/>
              <a:t>12</a:t>
            </a:fld>
            <a:endParaRPr lang="en-AU"/>
          </a:p>
        </p:txBody>
      </p:sp>
    </p:spTree>
    <p:extLst>
      <p:ext uri="{BB962C8B-B14F-4D97-AF65-F5344CB8AC3E}">
        <p14:creationId xmlns:p14="http://schemas.microsoft.com/office/powerpoint/2010/main" val="4233191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42950"/>
            <a:ext cx="3716338" cy="37147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A027F6-FDCD-41EA-B564-87377A6E5E8A}" type="slidenum">
              <a:rPr lang="en-AU" smtClean="0"/>
              <a:t>13</a:t>
            </a:fld>
            <a:endParaRPr lang="en-AU"/>
          </a:p>
        </p:txBody>
      </p:sp>
    </p:spTree>
    <p:extLst>
      <p:ext uri="{BB962C8B-B14F-4D97-AF65-F5344CB8AC3E}">
        <p14:creationId xmlns:p14="http://schemas.microsoft.com/office/powerpoint/2010/main" val="3371838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42950"/>
            <a:ext cx="3716338" cy="37147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A027F6-FDCD-41EA-B564-87377A6E5E8A}" type="slidenum">
              <a:rPr lang="en-AU" smtClean="0"/>
              <a:t>14</a:t>
            </a:fld>
            <a:endParaRPr lang="en-AU"/>
          </a:p>
        </p:txBody>
      </p:sp>
    </p:spTree>
    <p:extLst>
      <p:ext uri="{BB962C8B-B14F-4D97-AF65-F5344CB8AC3E}">
        <p14:creationId xmlns:p14="http://schemas.microsoft.com/office/powerpoint/2010/main" val="3371838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42950"/>
            <a:ext cx="3716338" cy="37147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A027F6-FDCD-41EA-B564-87377A6E5E8A}" type="slidenum">
              <a:rPr lang="en-AU" smtClean="0"/>
              <a:t>15</a:t>
            </a:fld>
            <a:endParaRPr lang="en-AU"/>
          </a:p>
        </p:txBody>
      </p:sp>
    </p:spTree>
    <p:extLst>
      <p:ext uri="{BB962C8B-B14F-4D97-AF65-F5344CB8AC3E}">
        <p14:creationId xmlns:p14="http://schemas.microsoft.com/office/powerpoint/2010/main" val="390631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42950"/>
            <a:ext cx="3716338" cy="37147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A027F6-FDCD-41EA-B564-87377A6E5E8A}" type="slidenum">
              <a:rPr lang="en-AU" smtClean="0"/>
              <a:t>16</a:t>
            </a:fld>
            <a:endParaRPr lang="en-AU"/>
          </a:p>
        </p:txBody>
      </p:sp>
    </p:spTree>
    <p:extLst>
      <p:ext uri="{BB962C8B-B14F-4D97-AF65-F5344CB8AC3E}">
        <p14:creationId xmlns:p14="http://schemas.microsoft.com/office/powerpoint/2010/main" val="3906310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42950"/>
            <a:ext cx="3716338" cy="37147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A027F6-FDCD-41EA-B564-87377A6E5E8A}" type="slidenum">
              <a:rPr lang="en-AU" smtClean="0"/>
              <a:t>17</a:t>
            </a:fld>
            <a:endParaRPr lang="en-AU"/>
          </a:p>
        </p:txBody>
      </p:sp>
    </p:spTree>
    <p:extLst>
      <p:ext uri="{BB962C8B-B14F-4D97-AF65-F5344CB8AC3E}">
        <p14:creationId xmlns:p14="http://schemas.microsoft.com/office/powerpoint/2010/main" val="390631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42950"/>
            <a:ext cx="3716338" cy="37147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A027F6-FDCD-41EA-B564-87377A6E5E8A}" type="slidenum">
              <a:rPr lang="en-AU" smtClean="0"/>
              <a:t>18</a:t>
            </a:fld>
            <a:endParaRPr lang="en-AU"/>
          </a:p>
        </p:txBody>
      </p:sp>
    </p:spTree>
    <p:extLst>
      <p:ext uri="{BB962C8B-B14F-4D97-AF65-F5344CB8AC3E}">
        <p14:creationId xmlns:p14="http://schemas.microsoft.com/office/powerpoint/2010/main" val="3906310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42950"/>
            <a:ext cx="3716338" cy="37147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BA027F6-FDCD-41EA-B564-87377A6E5E8A}" type="slidenum">
              <a:rPr lang="en-AU" smtClean="0"/>
              <a:t>19</a:t>
            </a:fld>
            <a:endParaRPr lang="en-AU"/>
          </a:p>
        </p:txBody>
      </p:sp>
    </p:spTree>
    <p:extLst>
      <p:ext uri="{BB962C8B-B14F-4D97-AF65-F5344CB8AC3E}">
        <p14:creationId xmlns:p14="http://schemas.microsoft.com/office/powerpoint/2010/main" val="267164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42950"/>
            <a:ext cx="3716338" cy="37147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A027F6-FDCD-41EA-B564-87377A6E5E8A}" type="slidenum">
              <a:rPr lang="en-AU" smtClean="0"/>
              <a:t>2</a:t>
            </a:fld>
            <a:endParaRPr lang="en-AU"/>
          </a:p>
        </p:txBody>
      </p:sp>
    </p:spTree>
    <p:extLst>
      <p:ext uri="{BB962C8B-B14F-4D97-AF65-F5344CB8AC3E}">
        <p14:creationId xmlns:p14="http://schemas.microsoft.com/office/powerpoint/2010/main" val="312036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42950"/>
            <a:ext cx="3716338" cy="37147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BA027F6-FDCD-41EA-B564-87377A6E5E8A}" type="slidenum">
              <a:rPr lang="en-AU" smtClean="0"/>
              <a:t>3</a:t>
            </a:fld>
            <a:endParaRPr lang="en-AU"/>
          </a:p>
        </p:txBody>
      </p:sp>
    </p:spTree>
    <p:extLst>
      <p:ext uri="{BB962C8B-B14F-4D97-AF65-F5344CB8AC3E}">
        <p14:creationId xmlns:p14="http://schemas.microsoft.com/office/powerpoint/2010/main" val="314439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42950"/>
            <a:ext cx="3716338" cy="37147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A027F6-FDCD-41EA-B564-87377A6E5E8A}" type="slidenum">
              <a:rPr lang="en-AU" smtClean="0"/>
              <a:t>4</a:t>
            </a:fld>
            <a:endParaRPr lang="en-AU"/>
          </a:p>
        </p:txBody>
      </p:sp>
    </p:spTree>
    <p:extLst>
      <p:ext uri="{BB962C8B-B14F-4D97-AF65-F5344CB8AC3E}">
        <p14:creationId xmlns:p14="http://schemas.microsoft.com/office/powerpoint/2010/main" val="267164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42950"/>
            <a:ext cx="3716338" cy="37147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A027F6-FDCD-41EA-B564-87377A6E5E8A}" type="slidenum">
              <a:rPr lang="en-AU" smtClean="0"/>
              <a:t>5</a:t>
            </a:fld>
            <a:endParaRPr lang="en-AU"/>
          </a:p>
        </p:txBody>
      </p:sp>
    </p:spTree>
    <p:extLst>
      <p:ext uri="{BB962C8B-B14F-4D97-AF65-F5344CB8AC3E}">
        <p14:creationId xmlns:p14="http://schemas.microsoft.com/office/powerpoint/2010/main" val="175904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42950"/>
            <a:ext cx="3716338" cy="37147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A027F6-FDCD-41EA-B564-87377A6E5E8A}" type="slidenum">
              <a:rPr lang="en-AU" smtClean="0"/>
              <a:t>8</a:t>
            </a:fld>
            <a:endParaRPr lang="en-AU"/>
          </a:p>
        </p:txBody>
      </p:sp>
    </p:spTree>
    <p:extLst>
      <p:ext uri="{BB962C8B-B14F-4D97-AF65-F5344CB8AC3E}">
        <p14:creationId xmlns:p14="http://schemas.microsoft.com/office/powerpoint/2010/main" val="238667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42950"/>
            <a:ext cx="3716338" cy="37147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A027F6-FDCD-41EA-B564-87377A6E5E8A}" type="slidenum">
              <a:rPr lang="en-AU" smtClean="0"/>
              <a:t>9</a:t>
            </a:fld>
            <a:endParaRPr lang="en-AU"/>
          </a:p>
        </p:txBody>
      </p:sp>
    </p:spTree>
    <p:extLst>
      <p:ext uri="{BB962C8B-B14F-4D97-AF65-F5344CB8AC3E}">
        <p14:creationId xmlns:p14="http://schemas.microsoft.com/office/powerpoint/2010/main" val="1692725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42950"/>
            <a:ext cx="3716338" cy="37147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BA027F6-FDCD-41EA-B564-87377A6E5E8A}" type="slidenum">
              <a:rPr lang="en-AU" smtClean="0"/>
              <a:t>10</a:t>
            </a:fld>
            <a:endParaRPr lang="en-AU"/>
          </a:p>
        </p:txBody>
      </p:sp>
    </p:spTree>
    <p:extLst>
      <p:ext uri="{BB962C8B-B14F-4D97-AF65-F5344CB8AC3E}">
        <p14:creationId xmlns:p14="http://schemas.microsoft.com/office/powerpoint/2010/main" val="837277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42950"/>
            <a:ext cx="3716338" cy="37147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A027F6-FDCD-41EA-B564-87377A6E5E8A}" type="slidenum">
              <a:rPr lang="en-AU" smtClean="0"/>
              <a:t>11</a:t>
            </a:fld>
            <a:endParaRPr lang="en-AU"/>
          </a:p>
        </p:txBody>
      </p:sp>
    </p:spTree>
    <p:extLst>
      <p:ext uri="{BB962C8B-B14F-4D97-AF65-F5344CB8AC3E}">
        <p14:creationId xmlns:p14="http://schemas.microsoft.com/office/powerpoint/2010/main" val="214367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095" y="2348894"/>
            <a:ext cx="6427074" cy="1620771"/>
          </a:xfrm>
        </p:spPr>
        <p:txBody>
          <a:bodyPr/>
          <a:lstStyle/>
          <a:p>
            <a:r>
              <a:rPr lang="en-US" smtClean="0"/>
              <a:t>Click to edit Master title style</a:t>
            </a:r>
            <a:endParaRPr lang="en-AU"/>
          </a:p>
        </p:txBody>
      </p:sp>
      <p:sp>
        <p:nvSpPr>
          <p:cNvPr id="3" name="Subtitle 2"/>
          <p:cNvSpPr>
            <a:spLocks noGrp="1"/>
          </p:cNvSpPr>
          <p:nvPr>
            <p:ph type="subTitle" idx="1"/>
          </p:nvPr>
        </p:nvSpPr>
        <p:spPr>
          <a:xfrm>
            <a:off x="1134190" y="4284717"/>
            <a:ext cx="5292884" cy="193232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69778E5-B069-46DD-87E8-625DF366D803}" type="datetimeFigureOut">
              <a:rPr lang="en-AU" smtClean="0"/>
              <a:t>31/01/2018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DC4637-8FDB-4DF1-AE00-EC24C7A4930C}" type="slidenum">
              <a:rPr lang="en-AU" smtClean="0"/>
              <a:t>‹#›</a:t>
            </a:fld>
            <a:endParaRPr lang="en-AU"/>
          </a:p>
        </p:txBody>
      </p:sp>
    </p:spTree>
    <p:extLst>
      <p:ext uri="{BB962C8B-B14F-4D97-AF65-F5344CB8AC3E}">
        <p14:creationId xmlns:p14="http://schemas.microsoft.com/office/powerpoint/2010/main" val="168453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69778E5-B069-46DD-87E8-625DF366D803}" type="datetimeFigureOut">
              <a:rPr lang="en-AU" smtClean="0"/>
              <a:t>31/01/2018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DC4637-8FDB-4DF1-AE00-EC24C7A4930C}" type="slidenum">
              <a:rPr lang="en-AU" smtClean="0"/>
              <a:t>‹#›</a:t>
            </a:fld>
            <a:endParaRPr lang="en-AU"/>
          </a:p>
        </p:txBody>
      </p:sp>
    </p:spTree>
    <p:extLst>
      <p:ext uri="{BB962C8B-B14F-4D97-AF65-F5344CB8AC3E}">
        <p14:creationId xmlns:p14="http://schemas.microsoft.com/office/powerpoint/2010/main" val="406726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1916" y="302803"/>
            <a:ext cx="1701284" cy="645157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78064" y="302803"/>
            <a:ext cx="4977831"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69778E5-B069-46DD-87E8-625DF366D803}" type="datetimeFigureOut">
              <a:rPr lang="en-AU" smtClean="0"/>
              <a:t>31/01/2018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DC4637-8FDB-4DF1-AE00-EC24C7A4930C}" type="slidenum">
              <a:rPr lang="en-AU" smtClean="0"/>
              <a:t>‹#›</a:t>
            </a:fld>
            <a:endParaRPr lang="en-AU"/>
          </a:p>
        </p:txBody>
      </p:sp>
    </p:spTree>
    <p:extLst>
      <p:ext uri="{BB962C8B-B14F-4D97-AF65-F5344CB8AC3E}">
        <p14:creationId xmlns:p14="http://schemas.microsoft.com/office/powerpoint/2010/main" val="80821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69778E5-B069-46DD-87E8-625DF366D803}" type="datetimeFigureOut">
              <a:rPr lang="en-AU" smtClean="0"/>
              <a:t>31/01/2018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DC4637-8FDB-4DF1-AE00-EC24C7A4930C}" type="slidenum">
              <a:rPr lang="en-AU" smtClean="0"/>
              <a:t>‹#›</a:t>
            </a:fld>
            <a:endParaRPr lang="en-AU"/>
          </a:p>
        </p:txBody>
      </p:sp>
    </p:spTree>
    <p:extLst>
      <p:ext uri="{BB962C8B-B14F-4D97-AF65-F5344CB8AC3E}">
        <p14:creationId xmlns:p14="http://schemas.microsoft.com/office/powerpoint/2010/main" val="367703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287" y="4858813"/>
            <a:ext cx="6427074" cy="1501751"/>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597287" y="3204786"/>
            <a:ext cx="6427074" cy="16540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9778E5-B069-46DD-87E8-625DF366D803}" type="datetimeFigureOut">
              <a:rPr lang="en-AU" smtClean="0"/>
              <a:t>31/01/2018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DC4637-8FDB-4DF1-AE00-EC24C7A4930C}" type="slidenum">
              <a:rPr lang="en-AU" smtClean="0"/>
              <a:t>‹#›</a:t>
            </a:fld>
            <a:endParaRPr lang="en-AU"/>
          </a:p>
        </p:txBody>
      </p:sp>
    </p:spTree>
    <p:extLst>
      <p:ext uri="{BB962C8B-B14F-4D97-AF65-F5344CB8AC3E}">
        <p14:creationId xmlns:p14="http://schemas.microsoft.com/office/powerpoint/2010/main" val="387321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78063" y="1764295"/>
            <a:ext cx="333955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3843642" y="1764295"/>
            <a:ext cx="333955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69778E5-B069-46DD-87E8-625DF366D803}" type="datetimeFigureOut">
              <a:rPr lang="en-AU" smtClean="0"/>
              <a:t>31/01/2018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6DC4637-8FDB-4DF1-AE00-EC24C7A4930C}" type="slidenum">
              <a:rPr lang="en-AU" smtClean="0"/>
              <a:t>‹#›</a:t>
            </a:fld>
            <a:endParaRPr lang="en-AU"/>
          </a:p>
        </p:txBody>
      </p:sp>
    </p:spTree>
    <p:extLst>
      <p:ext uri="{BB962C8B-B14F-4D97-AF65-F5344CB8AC3E}">
        <p14:creationId xmlns:p14="http://schemas.microsoft.com/office/powerpoint/2010/main" val="304106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78063" y="1692533"/>
            <a:ext cx="3340871"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8063" y="2397901"/>
            <a:ext cx="3340871" cy="4356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3841018" y="1692533"/>
            <a:ext cx="3342183"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41018" y="2397901"/>
            <a:ext cx="3342183" cy="4356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69778E5-B069-46DD-87E8-625DF366D803}" type="datetimeFigureOut">
              <a:rPr lang="en-AU" smtClean="0"/>
              <a:t>31/01/2018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6DC4637-8FDB-4DF1-AE00-EC24C7A4930C}" type="slidenum">
              <a:rPr lang="en-AU" smtClean="0"/>
              <a:t>‹#›</a:t>
            </a:fld>
            <a:endParaRPr lang="en-AU"/>
          </a:p>
        </p:txBody>
      </p:sp>
    </p:spTree>
    <p:extLst>
      <p:ext uri="{BB962C8B-B14F-4D97-AF65-F5344CB8AC3E}">
        <p14:creationId xmlns:p14="http://schemas.microsoft.com/office/powerpoint/2010/main" val="50816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69778E5-B069-46DD-87E8-625DF366D803}" type="datetimeFigureOut">
              <a:rPr lang="en-AU" smtClean="0"/>
              <a:t>31/01/2018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6DC4637-8FDB-4DF1-AE00-EC24C7A4930C}" type="slidenum">
              <a:rPr lang="en-AU" smtClean="0"/>
              <a:t>‹#›</a:t>
            </a:fld>
            <a:endParaRPr lang="en-AU"/>
          </a:p>
        </p:txBody>
      </p:sp>
    </p:spTree>
    <p:extLst>
      <p:ext uri="{BB962C8B-B14F-4D97-AF65-F5344CB8AC3E}">
        <p14:creationId xmlns:p14="http://schemas.microsoft.com/office/powerpoint/2010/main" val="6717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778E5-B069-46DD-87E8-625DF366D803}" type="datetimeFigureOut">
              <a:rPr lang="en-AU" smtClean="0"/>
              <a:t>31/01/2018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6DC4637-8FDB-4DF1-AE00-EC24C7A4930C}" type="slidenum">
              <a:rPr lang="en-AU" smtClean="0"/>
              <a:t>‹#›</a:t>
            </a:fld>
            <a:endParaRPr lang="en-AU"/>
          </a:p>
        </p:txBody>
      </p:sp>
    </p:spTree>
    <p:extLst>
      <p:ext uri="{BB962C8B-B14F-4D97-AF65-F5344CB8AC3E}">
        <p14:creationId xmlns:p14="http://schemas.microsoft.com/office/powerpoint/2010/main" val="10509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065" y="301050"/>
            <a:ext cx="2487603" cy="1281214"/>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2956244" y="301051"/>
            <a:ext cx="4226956" cy="6453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378065" y="1582265"/>
            <a:ext cx="2487603" cy="517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9778E5-B069-46DD-87E8-625DF366D803}" type="datetimeFigureOut">
              <a:rPr lang="en-AU" smtClean="0"/>
              <a:t>31/01/2018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6DC4637-8FDB-4DF1-AE00-EC24C7A4930C}" type="slidenum">
              <a:rPr lang="en-AU" smtClean="0"/>
              <a:t>‹#›</a:t>
            </a:fld>
            <a:endParaRPr lang="en-AU"/>
          </a:p>
        </p:txBody>
      </p:sp>
    </p:spTree>
    <p:extLst>
      <p:ext uri="{BB962C8B-B14F-4D97-AF65-F5344CB8AC3E}">
        <p14:creationId xmlns:p14="http://schemas.microsoft.com/office/powerpoint/2010/main" val="1400895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060" y="5292884"/>
            <a:ext cx="4536758" cy="624855"/>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482060" y="675613"/>
            <a:ext cx="4536758" cy="4536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482060" y="5917739"/>
            <a:ext cx="4536758" cy="88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9778E5-B069-46DD-87E8-625DF366D803}" type="datetimeFigureOut">
              <a:rPr lang="en-AU" smtClean="0"/>
              <a:t>31/01/2018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6DC4637-8FDB-4DF1-AE00-EC24C7A4930C}" type="slidenum">
              <a:rPr lang="en-AU" smtClean="0"/>
              <a:t>‹#›</a:t>
            </a:fld>
            <a:endParaRPr lang="en-AU"/>
          </a:p>
        </p:txBody>
      </p:sp>
    </p:spTree>
    <p:extLst>
      <p:ext uri="{BB962C8B-B14F-4D97-AF65-F5344CB8AC3E}">
        <p14:creationId xmlns:p14="http://schemas.microsoft.com/office/powerpoint/2010/main" val="395067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064" y="302802"/>
            <a:ext cx="6805137" cy="1260211"/>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378064" y="1764295"/>
            <a:ext cx="6805137" cy="49900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378064" y="7008172"/>
            <a:ext cx="1764295" cy="402567"/>
          </a:xfrm>
          <a:prstGeom prst="rect">
            <a:avLst/>
          </a:prstGeom>
        </p:spPr>
        <p:txBody>
          <a:bodyPr vert="horz" lIns="91440" tIns="45720" rIns="91440" bIns="45720" rtlCol="0" anchor="ctr"/>
          <a:lstStyle>
            <a:lvl1pPr algn="l">
              <a:defRPr sz="1200">
                <a:solidFill>
                  <a:schemeClr val="tx1">
                    <a:tint val="75000"/>
                  </a:schemeClr>
                </a:solidFill>
              </a:defRPr>
            </a:lvl1pPr>
          </a:lstStyle>
          <a:p>
            <a:fld id="{C69778E5-B069-46DD-87E8-625DF366D803}" type="datetimeFigureOut">
              <a:rPr lang="en-AU" smtClean="0"/>
              <a:t>31/01/2018</a:t>
            </a:fld>
            <a:endParaRPr lang="en-AU"/>
          </a:p>
        </p:txBody>
      </p:sp>
      <p:sp>
        <p:nvSpPr>
          <p:cNvPr id="5" name="Footer Placeholder 4"/>
          <p:cNvSpPr>
            <a:spLocks noGrp="1"/>
          </p:cNvSpPr>
          <p:nvPr>
            <p:ph type="ftr" sz="quarter" idx="3"/>
          </p:nvPr>
        </p:nvSpPr>
        <p:spPr>
          <a:xfrm>
            <a:off x="2583432" y="7008172"/>
            <a:ext cx="2394400" cy="4025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5418906" y="7008172"/>
            <a:ext cx="1764295" cy="402567"/>
          </a:xfrm>
          <a:prstGeom prst="rect">
            <a:avLst/>
          </a:prstGeom>
        </p:spPr>
        <p:txBody>
          <a:bodyPr vert="horz" lIns="91440" tIns="45720" rIns="91440" bIns="45720" rtlCol="0" anchor="ctr"/>
          <a:lstStyle>
            <a:lvl1pPr algn="r">
              <a:defRPr sz="1200">
                <a:solidFill>
                  <a:schemeClr val="tx1">
                    <a:tint val="75000"/>
                  </a:schemeClr>
                </a:solidFill>
              </a:defRPr>
            </a:lvl1pPr>
          </a:lstStyle>
          <a:p>
            <a:fld id="{06DC4637-8FDB-4DF1-AE00-EC24C7A4930C}" type="slidenum">
              <a:rPr lang="en-AU" smtClean="0"/>
              <a:t>‹#›</a:t>
            </a:fld>
            <a:endParaRPr lang="en-AU"/>
          </a:p>
        </p:txBody>
      </p:sp>
    </p:spTree>
    <p:extLst>
      <p:ext uri="{BB962C8B-B14F-4D97-AF65-F5344CB8AC3E}">
        <p14:creationId xmlns:p14="http://schemas.microsoft.com/office/powerpoint/2010/main" val="362874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jiig-cal.com.a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careervoyage.com.au/nz/" TargetMode="External"/><Relationship Id="rId4" Type="http://schemas.openxmlformats.org/officeDocument/2006/relationships/hyperlink" Target="http://www.careervoyage.com.au/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46"/>
            <a:ext cx="7561263" cy="5261598"/>
          </a:xfrm>
          <a:prstGeom prst="rect">
            <a:avLst/>
          </a:prstGeom>
        </p:spPr>
      </p:pic>
      <p:sp>
        <p:nvSpPr>
          <p:cNvPr id="13319" name="Rectangle 7"/>
          <p:cNvSpPr>
            <a:spLocks noGrp="1" noChangeArrowheads="1"/>
          </p:cNvSpPr>
          <p:nvPr>
            <p:ph idx="1"/>
          </p:nvPr>
        </p:nvSpPr>
        <p:spPr>
          <a:xfrm>
            <a:off x="0" y="4069328"/>
            <a:ext cx="7561263" cy="1199807"/>
          </a:xfrm>
          <a:solidFill>
            <a:srgbClr val="4485B2">
              <a:alpha val="59000"/>
            </a:srgbClr>
          </a:solidFill>
        </p:spPr>
        <p:txBody>
          <a:bodyPr anchor="ctr">
            <a:noAutofit/>
          </a:bodyPr>
          <a:lstStyle/>
          <a:p>
            <a:pPr marL="268288" indent="-268288">
              <a:buClr>
                <a:schemeClr val="accent3"/>
              </a:buClr>
              <a:buNone/>
              <a:defRPr/>
            </a:pPr>
            <a:r>
              <a:rPr lang="en-AU" sz="2800" dirty="0" smtClean="0">
                <a:solidFill>
                  <a:schemeClr val="bg1"/>
                </a:solidFill>
                <a:latin typeface="Kozuka Gothic Pro R" pitchFamily="34" charset="-128"/>
                <a:ea typeface="Kozuka Gothic Pro R" pitchFamily="34" charset="-128"/>
              </a:rPr>
              <a:t>What </a:t>
            </a:r>
            <a:r>
              <a:rPr lang="en-AU" sz="2800" dirty="0">
                <a:solidFill>
                  <a:schemeClr val="bg1"/>
                </a:solidFill>
                <a:latin typeface="Kozuka Gothic Pro R" pitchFamily="34" charset="-128"/>
                <a:ea typeface="Kozuka Gothic Pro R" pitchFamily="34" charset="-128"/>
              </a:rPr>
              <a:t>will you do when you leave school</a:t>
            </a:r>
            <a:r>
              <a:rPr lang="en-AU" sz="2800" dirty="0" smtClean="0">
                <a:solidFill>
                  <a:schemeClr val="bg1"/>
                </a:solidFill>
                <a:latin typeface="Kozuka Gothic Pro R" pitchFamily="34" charset="-128"/>
                <a:ea typeface="Kozuka Gothic Pro R" pitchFamily="34" charset="-128"/>
              </a:rPr>
              <a:t>?</a:t>
            </a:r>
            <a:endParaRPr lang="en-US" sz="2800" dirty="0">
              <a:solidFill>
                <a:schemeClr val="bg1"/>
              </a:solidFill>
              <a:latin typeface="Kozuka Gothic Pro R" pitchFamily="34" charset="-128"/>
              <a:ea typeface="Kozuka Gothic Pro R" pitchFamily="34" charset="-128"/>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848" y="6732959"/>
            <a:ext cx="1836415" cy="703959"/>
          </a:xfrm>
          <a:prstGeom prst="rect">
            <a:avLst/>
          </a:prstGeom>
        </p:spPr>
      </p:pic>
    </p:spTree>
    <p:extLst>
      <p:ext uri="{BB962C8B-B14F-4D97-AF65-F5344CB8AC3E}">
        <p14:creationId xmlns:p14="http://schemas.microsoft.com/office/powerpoint/2010/main" val="413248699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67" y="-107801"/>
            <a:ext cx="6805137" cy="1260211"/>
          </a:xfrm>
        </p:spPr>
        <p:txBody>
          <a:bodyPr>
            <a:normAutofit/>
          </a:bodyPr>
          <a:lstStyle/>
          <a:p>
            <a:r>
              <a:rPr lang="en-AU" sz="3200" dirty="0" smtClean="0"/>
              <a:t>5. T</a:t>
            </a:r>
            <a:r>
              <a:rPr lang="en-US" sz="3200" dirty="0" smtClean="0"/>
              <a:t>he Occupational Interest Guide</a:t>
            </a:r>
            <a:endParaRPr lang="en-AU" sz="3200" dirty="0"/>
          </a:p>
        </p:txBody>
      </p:sp>
      <p:sp>
        <p:nvSpPr>
          <p:cNvPr id="6" name="Rectangle 5"/>
          <p:cNvSpPr/>
          <p:nvPr/>
        </p:nvSpPr>
        <p:spPr>
          <a:xfrm>
            <a:off x="281344" y="4860751"/>
            <a:ext cx="7056784" cy="2448272"/>
          </a:xfrm>
          <a:prstGeom prst="rect">
            <a:avLst/>
          </a:prstGeom>
          <a:no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rPr>
              <a:t>Go through each question clicking on how much you might like to do that activity, until you have gone through all the pages. </a:t>
            </a:r>
            <a:endParaRPr lang="en-AU" sz="1200" dirty="0" smtClean="0">
              <a:solidFill>
                <a:schemeClr val="tx1"/>
              </a:solidFill>
            </a:endParaRPr>
          </a:p>
          <a:p>
            <a:pPr lvl="0"/>
            <a:r>
              <a:rPr lang="en-AU" sz="1200" dirty="0">
                <a:solidFill>
                  <a:schemeClr val="tx1"/>
                </a:solidFill>
              </a:rPr>
              <a:t>All jobs have a mixture of things you like, things you don’t mind and things you dislike. The job with everything you like and nothing you dislike probably does not exist. The key to job satisfaction is the best balance. Ideally you want to find a job with more of the things you like and less of the things you dislike. </a:t>
            </a:r>
          </a:p>
          <a:p>
            <a:r>
              <a:rPr lang="en-AU" sz="1200" dirty="0">
                <a:solidFill>
                  <a:schemeClr val="tx1"/>
                </a:solidFill>
              </a:rPr>
              <a:t>Your chance of finding a fulfilling job depends a lot on your attitude. If you like a lot of things, you have a better chance of finding a job you like. If you dislike a lot of things, you have less chance of finding a satisfying job.</a:t>
            </a:r>
          </a:p>
          <a:p>
            <a:r>
              <a:rPr lang="en-AU" sz="1200" dirty="0" smtClean="0">
                <a:solidFill>
                  <a:schemeClr val="tx1"/>
                </a:solidFill>
              </a:rPr>
              <a:t>Not </a:t>
            </a:r>
            <a:r>
              <a:rPr lang="en-AU" sz="1200" dirty="0">
                <a:solidFill>
                  <a:schemeClr val="tx1"/>
                </a:solidFill>
              </a:rPr>
              <a:t>try to “make” the software give you a particular job or result.</a:t>
            </a:r>
            <a:r>
              <a:rPr lang="en-AU" sz="1200" b="1" dirty="0">
                <a:solidFill>
                  <a:schemeClr val="tx1"/>
                </a:solidFill>
              </a:rPr>
              <a:t> </a:t>
            </a:r>
            <a:r>
              <a:rPr lang="en-AU" sz="1200" dirty="0" smtClean="0">
                <a:solidFill>
                  <a:schemeClr val="tx1"/>
                </a:solidFill>
              </a:rPr>
              <a:t>Answer honestly.</a:t>
            </a:r>
          </a:p>
          <a:p>
            <a:r>
              <a:rPr lang="en-AU" sz="1200" dirty="0" smtClean="0">
                <a:solidFill>
                  <a:schemeClr val="tx1"/>
                </a:solidFill>
              </a:rPr>
              <a:t>There</a:t>
            </a:r>
            <a:r>
              <a:rPr lang="en-AU" sz="1200" b="1" dirty="0" smtClean="0">
                <a:solidFill>
                  <a:schemeClr val="tx1"/>
                </a:solidFill>
              </a:rPr>
              <a:t> </a:t>
            </a:r>
            <a:r>
              <a:rPr lang="en-AU" sz="1200" dirty="0">
                <a:solidFill>
                  <a:schemeClr val="tx1"/>
                </a:solidFill>
              </a:rPr>
              <a:t>is no need to analyse each task: take each one at face value and answer based only on the information in front of you. </a:t>
            </a:r>
            <a:r>
              <a:rPr lang="en-AU" sz="1200" dirty="0" smtClean="0">
                <a:solidFill>
                  <a:schemeClr val="tx1"/>
                </a:solidFill>
              </a:rPr>
              <a:t>If </a:t>
            </a:r>
            <a:r>
              <a:rPr lang="en-AU" sz="1200" dirty="0">
                <a:solidFill>
                  <a:schemeClr val="tx1"/>
                </a:solidFill>
              </a:rPr>
              <a:t>unsure how to respond, your initial reaction is usually the most </a:t>
            </a:r>
            <a:r>
              <a:rPr lang="en-AU" sz="1200" dirty="0" smtClean="0">
                <a:solidFill>
                  <a:schemeClr val="tx1"/>
                </a:solidFill>
              </a:rPr>
              <a:t>accurate.</a:t>
            </a:r>
          </a:p>
          <a:p>
            <a:endParaRPr lang="en-AU" sz="1200" dirty="0" smtClean="0">
              <a:solidFill>
                <a:schemeClr val="tx1"/>
              </a:solidFill>
            </a:endParaRPr>
          </a:p>
          <a:p>
            <a:pPr algn="ctr"/>
            <a:r>
              <a:rPr lang="en-AU" sz="1200" b="1" dirty="0" smtClean="0">
                <a:solidFill>
                  <a:schemeClr val="tx1"/>
                </a:solidFill>
              </a:rPr>
              <a:t>This </a:t>
            </a:r>
            <a:r>
              <a:rPr lang="en-AU" sz="1200" b="1" dirty="0">
                <a:solidFill>
                  <a:schemeClr val="tx1"/>
                </a:solidFill>
              </a:rPr>
              <a:t>should be an enjoyable experience. </a:t>
            </a:r>
            <a:r>
              <a:rPr lang="en-AU" sz="1200" b="1" dirty="0" smtClean="0">
                <a:solidFill>
                  <a:schemeClr val="tx1"/>
                </a:solidFill>
              </a:rPr>
              <a:t>You </a:t>
            </a:r>
            <a:r>
              <a:rPr lang="en-AU" sz="1200" b="1" dirty="0">
                <a:solidFill>
                  <a:schemeClr val="tx1"/>
                </a:solidFill>
              </a:rPr>
              <a:t>can enjoy the process and take it seriously at the same time. </a:t>
            </a:r>
          </a:p>
          <a:p>
            <a:endParaRPr lang="en-AU" dirty="0">
              <a:solidFill>
                <a:schemeClr val="tx1"/>
              </a:solidFill>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6335" y="900311"/>
            <a:ext cx="4917911" cy="3808015"/>
          </a:xfrm>
          <a:prstGeom prst="rect">
            <a:avLst/>
          </a:prstGeom>
          <a:noFill/>
          <a:ln w="9525">
            <a:solidFill>
              <a:schemeClr val="tx1"/>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05874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6. </a:t>
            </a:r>
            <a:r>
              <a:rPr lang="en-US" sz="3200" dirty="0" smtClean="0"/>
              <a:t>Your Interest Profile</a:t>
            </a:r>
            <a:endParaRPr lang="en-AU" sz="3200" dirty="0"/>
          </a:p>
        </p:txBody>
      </p:sp>
      <p:sp>
        <p:nvSpPr>
          <p:cNvPr id="6" name="Rectangle 5"/>
          <p:cNvSpPr/>
          <p:nvPr/>
        </p:nvSpPr>
        <p:spPr>
          <a:xfrm>
            <a:off x="250686" y="5580831"/>
            <a:ext cx="7130346" cy="1656184"/>
          </a:xfrm>
          <a:prstGeom prst="rect">
            <a:avLst/>
          </a:prstGeom>
          <a:no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dirty="0">
                <a:solidFill>
                  <a:schemeClr val="tx1"/>
                </a:solidFill>
              </a:rPr>
              <a:t>Once you have completed the interest guide, </a:t>
            </a:r>
            <a:r>
              <a:rPr lang="en-AU" dirty="0" smtClean="0">
                <a:solidFill>
                  <a:schemeClr val="tx1"/>
                </a:solidFill>
              </a:rPr>
              <a:t>your personal Interest Profile </a:t>
            </a:r>
            <a:r>
              <a:rPr lang="en-AU" dirty="0">
                <a:solidFill>
                  <a:schemeClr val="tx1"/>
                </a:solidFill>
              </a:rPr>
              <a:t>will come up.</a:t>
            </a:r>
          </a:p>
          <a:p>
            <a:endParaRPr lang="en-AU" dirty="0" smtClean="0">
              <a:solidFill>
                <a:schemeClr val="tx1"/>
              </a:solidFill>
            </a:endParaRPr>
          </a:p>
          <a:p>
            <a:r>
              <a:rPr lang="en-AU" dirty="0" smtClean="0">
                <a:solidFill>
                  <a:schemeClr val="tx1"/>
                </a:solidFill>
              </a:rPr>
              <a:t>You should discuss this with your teacher/adviser before proceeding to the next stage, particularly if you think the result is not quite right for you.</a:t>
            </a:r>
            <a:endParaRPr lang="en-AU" sz="1200" dirty="0">
              <a:solidFill>
                <a:schemeClr val="tx1"/>
              </a:solidFill>
            </a:endParaRPr>
          </a:p>
        </p:txBody>
      </p:sp>
      <p:pic>
        <p:nvPicPr>
          <p:cNvPr id="1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1379" y="1260351"/>
            <a:ext cx="5205998" cy="4218143"/>
          </a:xfrm>
          <a:prstGeom prst="rect">
            <a:avLst/>
          </a:prstGeom>
          <a:noFill/>
          <a:ln w="9525">
            <a:solidFill>
              <a:schemeClr val="bg1">
                <a:lumMod val="50000"/>
              </a:schemeClr>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416076" y="4524823"/>
            <a:ext cx="1964956" cy="809018"/>
          </a:xfrm>
          <a:prstGeom prst="rect">
            <a:avLst/>
          </a:prstGeom>
          <a:solidFill>
            <a:srgbClr val="E56164"/>
          </a:solid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Click Interest Types for descriptions</a:t>
            </a:r>
            <a:endParaRPr lang="en-AU" dirty="0">
              <a:solidFill>
                <a:schemeClr val="bg1"/>
              </a:solidFill>
            </a:endParaRPr>
          </a:p>
        </p:txBody>
      </p:sp>
      <p:cxnSp>
        <p:nvCxnSpPr>
          <p:cNvPr id="9" name="Straight Arrow Connector 8"/>
          <p:cNvCxnSpPr>
            <a:stCxn id="8" idx="1"/>
          </p:cNvCxnSpPr>
          <p:nvPr/>
        </p:nvCxnSpPr>
        <p:spPr>
          <a:xfrm flipH="1" flipV="1">
            <a:off x="3884583" y="2710829"/>
            <a:ext cx="1531493" cy="2218503"/>
          </a:xfrm>
          <a:prstGeom prst="straightConnector1">
            <a:avLst/>
          </a:prstGeom>
          <a:ln w="19050" cmpd="sng">
            <a:solidFill>
              <a:srgbClr val="E03D3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1"/>
          </p:cNvCxnSpPr>
          <p:nvPr/>
        </p:nvCxnSpPr>
        <p:spPr>
          <a:xfrm flipH="1" flipV="1">
            <a:off x="3060551" y="4727077"/>
            <a:ext cx="2355525" cy="202255"/>
          </a:xfrm>
          <a:prstGeom prst="straightConnector1">
            <a:avLst/>
          </a:prstGeom>
          <a:ln w="19050" cmpd="sng">
            <a:solidFill>
              <a:srgbClr val="E03D3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981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7. Go through </a:t>
            </a:r>
            <a:r>
              <a:rPr lang="en-US" sz="3200" dirty="0" smtClean="0"/>
              <a:t>Job Factors</a:t>
            </a:r>
            <a:endParaRPr lang="en-AU" sz="32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19" y="1404367"/>
            <a:ext cx="5852220" cy="4798821"/>
          </a:xfrm>
          <a:prstGeom prst="rect">
            <a:avLst/>
          </a:prstGeom>
          <a:noFill/>
          <a:ln w="9525">
            <a:solidFill>
              <a:schemeClr val="bg1">
                <a:lumMod val="50000"/>
              </a:schemeClr>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2948331" y="6353943"/>
            <a:ext cx="2084044" cy="967802"/>
          </a:xfrm>
          <a:prstGeom prst="rect">
            <a:avLst/>
          </a:prstGeom>
          <a:solidFill>
            <a:srgbClr val="E56164"/>
          </a:solid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Mouse over the rows and read the descriptions </a:t>
            </a:r>
            <a:endParaRPr lang="en-AU" dirty="0">
              <a:solidFill>
                <a:schemeClr val="bg1"/>
              </a:solidFill>
            </a:endParaRPr>
          </a:p>
        </p:txBody>
      </p:sp>
      <p:cxnSp>
        <p:nvCxnSpPr>
          <p:cNvPr id="10" name="Straight Arrow Connector 9"/>
          <p:cNvCxnSpPr>
            <a:stCxn id="8" idx="0"/>
          </p:cNvCxnSpPr>
          <p:nvPr/>
        </p:nvCxnSpPr>
        <p:spPr>
          <a:xfrm flipH="1" flipV="1">
            <a:off x="2268463" y="5436815"/>
            <a:ext cx="1721890" cy="917128"/>
          </a:xfrm>
          <a:prstGeom prst="straightConnector1">
            <a:avLst/>
          </a:prstGeom>
          <a:ln w="19050" cmpd="sng">
            <a:solidFill>
              <a:srgbClr val="E03D3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700511" y="3803777"/>
            <a:ext cx="1313951" cy="2550166"/>
          </a:xfrm>
          <a:prstGeom prst="straightConnector1">
            <a:avLst/>
          </a:prstGeom>
          <a:ln w="19050" cmpd="sng">
            <a:solidFill>
              <a:srgbClr val="E03D3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217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37" y="108223"/>
            <a:ext cx="7164821" cy="1260211"/>
          </a:xfrm>
        </p:spPr>
        <p:txBody>
          <a:bodyPr>
            <a:normAutofit/>
          </a:bodyPr>
          <a:lstStyle/>
          <a:p>
            <a:r>
              <a:rPr lang="en-AU" sz="3200" dirty="0" smtClean="0"/>
              <a:t>8. </a:t>
            </a:r>
            <a:r>
              <a:rPr lang="en-US" sz="2800" dirty="0" smtClean="0"/>
              <a:t>Your Job Suggestions</a:t>
            </a:r>
            <a:endParaRPr lang="en-AU" sz="2800" dirty="0"/>
          </a:p>
        </p:txBody>
      </p:sp>
      <p:pic>
        <p:nvPicPr>
          <p:cNvPr id="11"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9402" y="1476375"/>
            <a:ext cx="5059762" cy="3816424"/>
          </a:xfrm>
          <a:prstGeom prst="rect">
            <a:avLst/>
          </a:prstGeom>
          <a:noFill/>
          <a:ln w="9525">
            <a:solidFill>
              <a:schemeClr val="bg1">
                <a:lumMod val="50000"/>
              </a:schemeClr>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252237" y="5724847"/>
            <a:ext cx="7056786" cy="1296144"/>
          </a:xfrm>
          <a:prstGeom prst="rect">
            <a:avLst/>
          </a:prstGeom>
          <a:no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dirty="0">
                <a:solidFill>
                  <a:schemeClr val="tx1"/>
                </a:solidFill>
              </a:rPr>
              <a:t>When you click on a job on the left side of the screen, information about it will come up in the box on the right side. If you think a job sounds like something you would like to save, you can add it to your Notepad. </a:t>
            </a:r>
          </a:p>
        </p:txBody>
      </p:sp>
      <p:sp>
        <p:nvSpPr>
          <p:cNvPr id="8" name="Rectangle 7"/>
          <p:cNvSpPr/>
          <p:nvPr/>
        </p:nvSpPr>
        <p:spPr>
          <a:xfrm>
            <a:off x="5436815" y="4205176"/>
            <a:ext cx="1980243" cy="809018"/>
          </a:xfrm>
          <a:prstGeom prst="rect">
            <a:avLst/>
          </a:prstGeom>
          <a:solidFill>
            <a:srgbClr val="E56164"/>
          </a:solid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20 or 40 </a:t>
            </a:r>
            <a:r>
              <a:rPr lang="en-AU" sz="1400" dirty="0"/>
              <a:t>job suggestions for you, based on what you have said about yourself.</a:t>
            </a:r>
            <a:endParaRPr lang="en-AU" sz="1400" dirty="0">
              <a:solidFill>
                <a:schemeClr val="bg1"/>
              </a:solidFill>
            </a:endParaRPr>
          </a:p>
        </p:txBody>
      </p:sp>
      <p:cxnSp>
        <p:nvCxnSpPr>
          <p:cNvPr id="10" name="Straight Arrow Connector 9"/>
          <p:cNvCxnSpPr>
            <a:stCxn id="8" idx="1"/>
          </p:cNvCxnSpPr>
          <p:nvPr/>
        </p:nvCxnSpPr>
        <p:spPr>
          <a:xfrm flipH="1">
            <a:off x="3276575" y="4609685"/>
            <a:ext cx="2160240" cy="107050"/>
          </a:xfrm>
          <a:prstGeom prst="straightConnector1">
            <a:avLst/>
          </a:prstGeom>
          <a:ln w="19050" cmpd="sng">
            <a:solidFill>
              <a:srgbClr val="E56164"/>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620391" y="3437943"/>
            <a:ext cx="3849704" cy="1163309"/>
          </a:xfrm>
          <a:prstGeom prst="straightConnector1">
            <a:avLst/>
          </a:prstGeom>
          <a:ln w="19050" cmpd="sng">
            <a:solidFill>
              <a:srgbClr val="E5616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8071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t>9</a:t>
            </a:r>
            <a:r>
              <a:rPr lang="en-AU" sz="3200" dirty="0" smtClean="0"/>
              <a:t>. Exploring </a:t>
            </a:r>
            <a:r>
              <a:rPr lang="en-US" sz="3200" dirty="0" smtClean="0"/>
              <a:t>Your Job Suggestions</a:t>
            </a:r>
            <a:endParaRPr lang="en-AU" sz="3200" dirty="0"/>
          </a:p>
        </p:txBody>
      </p:sp>
      <p:sp>
        <p:nvSpPr>
          <p:cNvPr id="6" name="Rectangle 5"/>
          <p:cNvSpPr/>
          <p:nvPr/>
        </p:nvSpPr>
        <p:spPr>
          <a:xfrm>
            <a:off x="252239" y="5351279"/>
            <a:ext cx="7056784" cy="1957744"/>
          </a:xfrm>
          <a:prstGeom prst="rect">
            <a:avLst/>
          </a:prstGeom>
          <a:no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dirty="0">
                <a:solidFill>
                  <a:schemeClr val="tx1"/>
                </a:solidFill>
              </a:rPr>
              <a:t>Clicking on the “pros &amp; cons” </a:t>
            </a:r>
            <a:r>
              <a:rPr lang="en-AU" dirty="0" smtClean="0">
                <a:solidFill>
                  <a:schemeClr val="tx1"/>
                </a:solidFill>
              </a:rPr>
              <a:t>button for the </a:t>
            </a:r>
            <a:r>
              <a:rPr lang="en-AU" dirty="0">
                <a:solidFill>
                  <a:schemeClr val="tx1"/>
                </a:solidFill>
              </a:rPr>
              <a:t>chosen job</a:t>
            </a:r>
            <a:r>
              <a:rPr lang="en-AU" dirty="0" smtClean="0">
                <a:solidFill>
                  <a:schemeClr val="tx1"/>
                </a:solidFill>
              </a:rPr>
              <a:t> </a:t>
            </a:r>
            <a:r>
              <a:rPr lang="en-AU" dirty="0">
                <a:solidFill>
                  <a:schemeClr val="tx1"/>
                </a:solidFill>
              </a:rPr>
              <a:t>will show the things </a:t>
            </a:r>
            <a:r>
              <a:rPr lang="en-AU" dirty="0" smtClean="0">
                <a:solidFill>
                  <a:schemeClr val="tx1"/>
                </a:solidFill>
              </a:rPr>
              <a:t>which </a:t>
            </a:r>
            <a:r>
              <a:rPr lang="en-AU" dirty="0">
                <a:solidFill>
                  <a:schemeClr val="tx1"/>
                </a:solidFill>
              </a:rPr>
              <a:t>fit in with what you said about yourself, and the things which don’t. </a:t>
            </a:r>
            <a:endParaRPr lang="en-AU" dirty="0" smtClean="0">
              <a:solidFill>
                <a:schemeClr val="tx1"/>
              </a:solidFill>
            </a:endParaRPr>
          </a:p>
          <a:p>
            <a:r>
              <a:rPr lang="en-AU" dirty="0" smtClean="0">
                <a:solidFill>
                  <a:schemeClr val="tx1"/>
                </a:solidFill>
              </a:rPr>
              <a:t>You can also </a:t>
            </a:r>
            <a:r>
              <a:rPr lang="en-AU" dirty="0">
                <a:solidFill>
                  <a:schemeClr val="tx1"/>
                </a:solidFill>
              </a:rPr>
              <a:t>find Similar Jobs, explore Other Jobs not on your list of 20, and can view your Notepad. So spend some time exploring here. You can also come back at any time using your secure Username and Password.</a:t>
            </a:r>
          </a:p>
          <a:p>
            <a:endParaRPr lang="en-AU" dirty="0">
              <a:solidFill>
                <a:schemeClr val="tx1"/>
              </a:solidFill>
            </a:endParaRP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0750" y="1361599"/>
            <a:ext cx="5059762" cy="3816424"/>
          </a:xfrm>
          <a:prstGeom prst="rect">
            <a:avLst/>
          </a:prstGeom>
          <a:noFill/>
          <a:ln w="9525">
            <a:solidFill>
              <a:schemeClr val="bg1">
                <a:lumMod val="50000"/>
              </a:schemeClr>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chemeClr val="accent1"/>
                </a:solidFill>
              </a14:hiddenFill>
            </a:ext>
          </a:extLst>
        </p:spPr>
      </p:pic>
      <p:cxnSp>
        <p:nvCxnSpPr>
          <p:cNvPr id="8" name="Straight Arrow Connector 7"/>
          <p:cNvCxnSpPr>
            <a:stCxn id="6" idx="0"/>
          </p:cNvCxnSpPr>
          <p:nvPr/>
        </p:nvCxnSpPr>
        <p:spPr>
          <a:xfrm flipV="1">
            <a:off x="3780631" y="4860751"/>
            <a:ext cx="1584176" cy="490528"/>
          </a:xfrm>
          <a:prstGeom prst="straightConnector1">
            <a:avLst/>
          </a:prstGeom>
          <a:ln w="19050" cmpd="sng">
            <a:solidFill>
              <a:srgbClr val="E03D3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632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10. </a:t>
            </a:r>
            <a:r>
              <a:rPr lang="en-US" sz="3200" dirty="0" smtClean="0"/>
              <a:t>Action Plan – Learning Strategies</a:t>
            </a:r>
            <a:endParaRPr lang="en-AU" sz="3200" dirty="0"/>
          </a:p>
        </p:txBody>
      </p:sp>
      <p:sp>
        <p:nvSpPr>
          <p:cNvPr id="11" name="Rectangle 10"/>
          <p:cNvSpPr/>
          <p:nvPr/>
        </p:nvSpPr>
        <p:spPr>
          <a:xfrm>
            <a:off x="324247" y="5743984"/>
            <a:ext cx="6984776" cy="988975"/>
          </a:xfrm>
          <a:prstGeom prst="rect">
            <a:avLst/>
          </a:prstGeom>
          <a:no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Most students (including students of the world) are keen to work smarter rather than harder. The new Learning Strategies gives insightful hints and tips to achieve this. </a:t>
            </a:r>
          </a:p>
        </p:txBody>
      </p:sp>
      <p:cxnSp>
        <p:nvCxnSpPr>
          <p:cNvPr id="12" name="Straight Arrow Connector 11"/>
          <p:cNvCxnSpPr/>
          <p:nvPr/>
        </p:nvCxnSpPr>
        <p:spPr>
          <a:xfrm flipH="1" flipV="1">
            <a:off x="2798154" y="2583547"/>
            <a:ext cx="2471081" cy="158352"/>
          </a:xfrm>
          <a:prstGeom prst="straightConnector1">
            <a:avLst/>
          </a:prstGeom>
          <a:ln w="19050" cmpd="sng">
            <a:solidFill>
              <a:srgbClr val="E03D3F"/>
            </a:solidFill>
            <a:tailEnd type="arrow"/>
          </a:ln>
        </p:spPr>
        <p:style>
          <a:lnRef idx="1">
            <a:schemeClr val="accent1"/>
          </a:lnRef>
          <a:fillRef idx="0">
            <a:schemeClr val="accent1"/>
          </a:fillRef>
          <a:effectRef idx="0">
            <a:schemeClr val="accent1"/>
          </a:effectRef>
          <a:fontRef idx="minor">
            <a:schemeClr val="tx1"/>
          </a:fontRef>
        </p:style>
      </p:cxn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4287" y="1548383"/>
            <a:ext cx="6430391" cy="3960440"/>
          </a:xfrm>
          <a:prstGeom prst="rect">
            <a:avLst/>
          </a:prstGeom>
          <a:noFill/>
          <a:ln w="9525">
            <a:solidFill>
              <a:schemeClr val="bg1">
                <a:lumMod val="50000"/>
              </a:schemeClr>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5269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10. </a:t>
            </a:r>
            <a:r>
              <a:rPr lang="en-US" sz="3200" dirty="0" smtClean="0"/>
              <a:t>Your Action Plan</a:t>
            </a:r>
            <a:endParaRPr lang="en-AU" sz="3200" dirty="0"/>
          </a:p>
        </p:txBody>
      </p:sp>
      <p:sp>
        <p:nvSpPr>
          <p:cNvPr id="11" name="Rectangle 10"/>
          <p:cNvSpPr/>
          <p:nvPr/>
        </p:nvSpPr>
        <p:spPr>
          <a:xfrm>
            <a:off x="324247" y="5602660"/>
            <a:ext cx="6768752" cy="1584176"/>
          </a:xfrm>
          <a:prstGeom prst="rect">
            <a:avLst/>
          </a:prstGeom>
          <a:no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dirty="0" smtClean="0">
                <a:solidFill>
                  <a:schemeClr val="tx1"/>
                </a:solidFill>
              </a:rPr>
              <a:t>Once you have some career goals in mind, developing an Action Plan will help you to get there. It’s like putting in place stepping stones leading to your destination. If you don’t do it right now, you should come back and do it soon. And don’t forget to keep working on it over time.</a:t>
            </a:r>
            <a:endParaRPr lang="en-AU" dirty="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0" y="1685494"/>
            <a:ext cx="6732959" cy="3465587"/>
          </a:xfrm>
          <a:prstGeom prst="rect">
            <a:avLst/>
          </a:prstGeom>
          <a:noFill/>
          <a:ln w="9525">
            <a:solidFill>
              <a:schemeClr val="bg1">
                <a:lumMod val="50000"/>
              </a:schemeClr>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01281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11. Résumé </a:t>
            </a:r>
            <a:r>
              <a:rPr lang="en-US" sz="3200" dirty="0" smtClean="0"/>
              <a:t>Writing</a:t>
            </a:r>
            <a:endParaRPr lang="en-AU" sz="3200" dirty="0"/>
          </a:p>
        </p:txBody>
      </p:sp>
      <p:sp>
        <p:nvSpPr>
          <p:cNvPr id="11" name="Rectangle 10"/>
          <p:cNvSpPr/>
          <p:nvPr/>
        </p:nvSpPr>
        <p:spPr>
          <a:xfrm>
            <a:off x="252239" y="5652839"/>
            <a:ext cx="7056784" cy="1582816"/>
          </a:xfrm>
          <a:prstGeom prst="rect">
            <a:avLst/>
          </a:prstGeom>
          <a:no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dirty="0" smtClean="0">
                <a:solidFill>
                  <a:schemeClr val="tx1"/>
                </a:solidFill>
              </a:rPr>
              <a:t>It’s never too early to start a </a:t>
            </a:r>
            <a:r>
              <a:rPr lang="en-AU" dirty="0">
                <a:solidFill>
                  <a:schemeClr val="tx1"/>
                </a:solidFill>
              </a:rPr>
              <a:t>personal </a:t>
            </a:r>
            <a:r>
              <a:rPr lang="en-AU" dirty="0" smtClean="0">
                <a:solidFill>
                  <a:schemeClr val="tx1"/>
                </a:solidFill>
              </a:rPr>
              <a:t>résumé. And you’ll never stop developing it.</a:t>
            </a:r>
          </a:p>
          <a:p>
            <a:r>
              <a:rPr lang="en-AU" dirty="0" smtClean="0">
                <a:solidFill>
                  <a:schemeClr val="tx1"/>
                </a:solidFill>
              </a:rPr>
              <a:t>When you start looking for jobs you’ll need one, and it’s much easier to start now than leave it to later.</a:t>
            </a:r>
          </a:p>
          <a:p>
            <a:r>
              <a:rPr lang="en-AU" dirty="0" smtClean="0">
                <a:solidFill>
                  <a:schemeClr val="tx1"/>
                </a:solidFill>
              </a:rPr>
              <a:t>This section of Career Voyage will help you to develop </a:t>
            </a:r>
            <a:r>
              <a:rPr lang="en-AU" dirty="0">
                <a:solidFill>
                  <a:schemeClr val="tx1"/>
                </a:solidFill>
              </a:rPr>
              <a:t>a winning </a:t>
            </a:r>
            <a:r>
              <a:rPr lang="en-AU" dirty="0" smtClean="0">
                <a:solidFill>
                  <a:schemeClr val="tx1"/>
                </a:solidFill>
              </a:rPr>
              <a:t>résumé.</a:t>
            </a:r>
            <a:endParaRPr lang="en-AU" dirty="0">
              <a:solidFill>
                <a:schemeClr val="tx1"/>
              </a:solidFill>
            </a:endParaRPr>
          </a:p>
        </p:txBody>
      </p:sp>
      <p:pic>
        <p:nvPicPr>
          <p:cNvPr id="5"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0271" y="1476375"/>
            <a:ext cx="6423503" cy="3816424"/>
          </a:xfrm>
          <a:prstGeom prst="rect">
            <a:avLst/>
          </a:prstGeom>
          <a:noFill/>
          <a:ln w="9525">
            <a:solidFill>
              <a:schemeClr val="bg1">
                <a:lumMod val="50000"/>
              </a:schemeClr>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29349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12. Report Centre</a:t>
            </a:r>
            <a:endParaRPr lang="en-AU" sz="3200" dirty="0"/>
          </a:p>
        </p:txBody>
      </p:sp>
      <p:sp>
        <p:nvSpPr>
          <p:cNvPr id="11" name="Rectangle 10"/>
          <p:cNvSpPr/>
          <p:nvPr/>
        </p:nvSpPr>
        <p:spPr>
          <a:xfrm>
            <a:off x="180231" y="5652839"/>
            <a:ext cx="7128792" cy="1368152"/>
          </a:xfrm>
          <a:prstGeom prst="rect">
            <a:avLst/>
          </a:prstGeom>
          <a:no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dirty="0" smtClean="0">
                <a:solidFill>
                  <a:schemeClr val="tx1"/>
                </a:solidFill>
              </a:rPr>
              <a:t>Click the Reports </a:t>
            </a:r>
            <a:r>
              <a:rPr lang="en-AU" dirty="0">
                <a:solidFill>
                  <a:schemeClr val="tx1"/>
                </a:solidFill>
              </a:rPr>
              <a:t>Centre tab </a:t>
            </a:r>
            <a:r>
              <a:rPr lang="en-AU" dirty="0" smtClean="0">
                <a:solidFill>
                  <a:schemeClr val="tx1"/>
                </a:solidFill>
              </a:rPr>
              <a:t>to </a:t>
            </a:r>
            <a:r>
              <a:rPr lang="en-AU" dirty="0">
                <a:solidFill>
                  <a:schemeClr val="tx1"/>
                </a:solidFill>
              </a:rPr>
              <a:t>create PDF reports on all the things you have done so far. You can save these, email them, print them off to discuss with people important to you. You may also want to </a:t>
            </a:r>
            <a:r>
              <a:rPr lang="en-AU" dirty="0" smtClean="0">
                <a:solidFill>
                  <a:schemeClr val="tx1"/>
                </a:solidFill>
              </a:rPr>
              <a:t>research some </a:t>
            </a:r>
            <a:r>
              <a:rPr lang="en-AU" dirty="0">
                <a:solidFill>
                  <a:schemeClr val="tx1"/>
                </a:solidFill>
              </a:rPr>
              <a:t>jobs on the Internet. </a:t>
            </a:r>
          </a:p>
        </p:txBody>
      </p:sp>
      <p:pic>
        <p:nvPicPr>
          <p:cNvPr id="5"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2259" y="1836415"/>
            <a:ext cx="6624736" cy="3403419"/>
          </a:xfrm>
          <a:prstGeom prst="rect">
            <a:avLst/>
          </a:prstGeom>
          <a:noFill/>
          <a:ln w="9525">
            <a:solidFill>
              <a:schemeClr val="bg1">
                <a:lumMod val="50000"/>
              </a:schemeClr>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50170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r="29976"/>
          <a:stretch/>
        </p:blipFill>
        <p:spPr>
          <a:xfrm>
            <a:off x="-2622" y="0"/>
            <a:ext cx="7563885" cy="7561262"/>
          </a:xfrm>
          <a:prstGeom prst="rect">
            <a:avLst/>
          </a:prstGeom>
        </p:spPr>
      </p:pic>
      <p:sp>
        <p:nvSpPr>
          <p:cNvPr id="2" name="Title 1"/>
          <p:cNvSpPr>
            <a:spLocks noGrp="1"/>
          </p:cNvSpPr>
          <p:nvPr>
            <p:ph type="ctrTitle"/>
          </p:nvPr>
        </p:nvSpPr>
        <p:spPr>
          <a:xfrm>
            <a:off x="756295" y="540271"/>
            <a:ext cx="6427074" cy="714529"/>
          </a:xfrm>
        </p:spPr>
        <p:txBody>
          <a:bodyPr>
            <a:noAutofit/>
          </a:bodyPr>
          <a:lstStyle/>
          <a:p>
            <a:r>
              <a:rPr lang="en-AU" dirty="0" smtClean="0"/>
              <a:t>Over to you!</a:t>
            </a:r>
            <a:endParaRPr lang="en-AU" dirty="0"/>
          </a:p>
        </p:txBody>
      </p:sp>
      <p:sp>
        <p:nvSpPr>
          <p:cNvPr id="3" name="Subtitle 2"/>
          <p:cNvSpPr>
            <a:spLocks noGrp="1"/>
          </p:cNvSpPr>
          <p:nvPr>
            <p:ph type="subTitle" idx="1"/>
          </p:nvPr>
        </p:nvSpPr>
        <p:spPr>
          <a:xfrm>
            <a:off x="1188343" y="1548383"/>
            <a:ext cx="5976664" cy="1932323"/>
          </a:xfrm>
        </p:spPr>
        <p:txBody>
          <a:bodyPr>
            <a:normAutofit fontScale="70000" lnSpcReduction="20000"/>
          </a:bodyPr>
          <a:lstStyle/>
          <a:p>
            <a:r>
              <a:rPr lang="en-AU" dirty="0">
                <a:solidFill>
                  <a:schemeClr val="tx1">
                    <a:lumMod val="50000"/>
                    <a:lumOff val="50000"/>
                  </a:schemeClr>
                </a:solidFill>
              </a:rPr>
              <a:t>That’s an overview. </a:t>
            </a:r>
            <a:endParaRPr lang="en-AU" dirty="0" smtClean="0">
              <a:solidFill>
                <a:schemeClr val="tx1">
                  <a:lumMod val="50000"/>
                  <a:lumOff val="50000"/>
                </a:schemeClr>
              </a:solidFill>
            </a:endParaRPr>
          </a:p>
          <a:p>
            <a:r>
              <a:rPr lang="en-AU" dirty="0" smtClean="0">
                <a:solidFill>
                  <a:schemeClr val="tx1">
                    <a:lumMod val="50000"/>
                    <a:lumOff val="50000"/>
                  </a:schemeClr>
                </a:solidFill>
              </a:rPr>
              <a:t>Now </a:t>
            </a:r>
            <a:r>
              <a:rPr lang="en-AU" dirty="0">
                <a:solidFill>
                  <a:schemeClr val="tx1">
                    <a:lumMod val="50000"/>
                    <a:lumOff val="50000"/>
                  </a:schemeClr>
                </a:solidFill>
              </a:rPr>
              <a:t>you’re ready to develop your very own career plans</a:t>
            </a:r>
            <a:r>
              <a:rPr lang="en-AU" dirty="0" smtClean="0">
                <a:solidFill>
                  <a:schemeClr val="tx1">
                    <a:lumMod val="50000"/>
                    <a:lumOff val="50000"/>
                  </a:schemeClr>
                </a:solidFill>
              </a:rPr>
              <a:t>.</a:t>
            </a:r>
          </a:p>
          <a:p>
            <a:endParaRPr lang="en-AU" dirty="0">
              <a:solidFill>
                <a:schemeClr val="tx1">
                  <a:lumMod val="50000"/>
                  <a:lumOff val="50000"/>
                </a:schemeClr>
              </a:solidFill>
            </a:endParaRPr>
          </a:p>
          <a:p>
            <a:r>
              <a:rPr lang="en-AU" dirty="0">
                <a:solidFill>
                  <a:schemeClr val="tx1">
                    <a:lumMod val="50000"/>
                    <a:lumOff val="50000"/>
                  </a:schemeClr>
                </a:solidFill>
              </a:rPr>
              <a:t>Good luck and thanks for using Career </a:t>
            </a:r>
            <a:r>
              <a:rPr lang="en-AU" dirty="0" smtClean="0">
                <a:solidFill>
                  <a:schemeClr val="tx1">
                    <a:lumMod val="50000"/>
                    <a:lumOff val="50000"/>
                  </a:schemeClr>
                </a:solidFill>
              </a:rPr>
              <a:t>Voyage.</a:t>
            </a:r>
            <a:endParaRPr lang="en-AU" dirty="0">
              <a:solidFill>
                <a:schemeClr val="tx1">
                  <a:lumMod val="50000"/>
                  <a:lumOff val="50000"/>
                </a:schemeClr>
              </a:solidFill>
            </a:endParaRPr>
          </a:p>
          <a:p>
            <a:endParaRPr lang="en-AU" dirty="0">
              <a:solidFill>
                <a:schemeClr val="tx1">
                  <a:lumMod val="50000"/>
                  <a:lumOff val="50000"/>
                </a:schemeClr>
              </a:solidFill>
            </a:endParaRPr>
          </a:p>
        </p:txBody>
      </p:sp>
    </p:spTree>
    <p:extLst>
      <p:ext uri="{BB962C8B-B14F-4D97-AF65-F5344CB8AC3E}">
        <p14:creationId xmlns:p14="http://schemas.microsoft.com/office/powerpoint/2010/main" val="3265511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94977396"/>
              </p:ext>
            </p:extLst>
          </p:nvPr>
        </p:nvGraphicFramePr>
        <p:xfrm>
          <a:off x="108223" y="1620391"/>
          <a:ext cx="7336391" cy="5064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4"/>
          <p:cNvSpPr>
            <a:spLocks noGrp="1"/>
          </p:cNvSpPr>
          <p:nvPr>
            <p:ph idx="1"/>
          </p:nvPr>
        </p:nvSpPr>
        <p:spPr>
          <a:xfrm>
            <a:off x="3231319" y="468263"/>
            <a:ext cx="3416096" cy="720080"/>
          </a:xfrm>
          <a:noFill/>
        </p:spPr>
        <p:txBody>
          <a:bodyPr vert="horz" lIns="91440" tIns="45720" rIns="91440" bIns="45720" rtlCol="0">
            <a:noAutofit/>
          </a:bodyPr>
          <a:lstStyle/>
          <a:p>
            <a:pPr marL="268288" indent="-268288">
              <a:buClr>
                <a:schemeClr val="accent3"/>
              </a:buClr>
              <a:buNone/>
            </a:pPr>
            <a:endParaRPr lang="en-AU" sz="800" dirty="0" smtClean="0">
              <a:solidFill>
                <a:srgbClr val="4485B2"/>
              </a:solidFill>
              <a:latin typeface="Kozuka Gothic Pro R" pitchFamily="34" charset="-128"/>
              <a:ea typeface="Kozuka Gothic Pro R" pitchFamily="34" charset="-128"/>
            </a:endParaRPr>
          </a:p>
          <a:p>
            <a:pPr marL="268288" indent="-268288">
              <a:buClr>
                <a:schemeClr val="accent3"/>
              </a:buClr>
              <a:buNone/>
            </a:pPr>
            <a:r>
              <a:rPr lang="en-AU" dirty="0" smtClean="0">
                <a:solidFill>
                  <a:srgbClr val="017DC3"/>
                </a:solidFill>
                <a:latin typeface="+mj-lt"/>
                <a:ea typeface="Kozuka Gothic Pro R" pitchFamily="34" charset="-128"/>
              </a:rPr>
              <a:t>will take you on </a:t>
            </a:r>
          </a:p>
        </p:txBody>
      </p:sp>
      <p:sp>
        <p:nvSpPr>
          <p:cNvPr id="2" name="Rectangle 1"/>
          <p:cNvSpPr/>
          <p:nvPr/>
        </p:nvSpPr>
        <p:spPr>
          <a:xfrm>
            <a:off x="1476375" y="1188343"/>
            <a:ext cx="5129738" cy="584775"/>
          </a:xfrm>
          <a:prstGeom prst="rect">
            <a:avLst/>
          </a:prstGeom>
        </p:spPr>
        <p:txBody>
          <a:bodyPr wrap="none">
            <a:spAutoFit/>
          </a:bodyPr>
          <a:lstStyle/>
          <a:p>
            <a:pPr marL="268288" indent="-268288">
              <a:buClr>
                <a:schemeClr val="accent3"/>
              </a:buClr>
              <a:buNone/>
            </a:pPr>
            <a:r>
              <a:rPr lang="en-AU" sz="3200" dirty="0">
                <a:solidFill>
                  <a:srgbClr val="017DC3"/>
                </a:solidFill>
                <a:ea typeface="Kozuka Gothic Pro R" pitchFamily="34" charset="-128"/>
              </a:rPr>
              <a:t>your career planning journey!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35" y="684287"/>
            <a:ext cx="2114984" cy="532594"/>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24848" y="6732959"/>
            <a:ext cx="1836415" cy="703959"/>
          </a:xfrm>
          <a:prstGeom prst="rect">
            <a:avLst/>
          </a:prstGeom>
        </p:spPr>
      </p:pic>
    </p:spTree>
    <p:extLst>
      <p:ext uri="{BB962C8B-B14F-4D97-AF65-F5344CB8AC3E}">
        <p14:creationId xmlns:p14="http://schemas.microsoft.com/office/powerpoint/2010/main" val="1642409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64" y="2748536"/>
            <a:ext cx="6805137" cy="3731431"/>
          </a:xfrm>
        </p:spPr>
        <p:txBody>
          <a:bodyPr>
            <a:normAutofit/>
          </a:bodyPr>
          <a:lstStyle/>
          <a:p>
            <a:pPr marL="0" indent="0">
              <a:buNone/>
            </a:pPr>
            <a:r>
              <a:rPr lang="en-US" sz="2400" dirty="0" smtClean="0"/>
              <a:t>Just </a:t>
            </a:r>
            <a:r>
              <a:rPr lang="en-US" sz="2400" dirty="0"/>
              <a:t>go </a:t>
            </a:r>
            <a:r>
              <a:rPr lang="en-US" sz="2400" dirty="0" smtClean="0"/>
              <a:t>to the following </a:t>
            </a:r>
            <a:r>
              <a:rPr lang="en-US" sz="2400" dirty="0"/>
              <a:t>website with any PC, Apple, or </a:t>
            </a:r>
            <a:r>
              <a:rPr lang="en-US" sz="2400" dirty="0" smtClean="0"/>
              <a:t>tablet:</a:t>
            </a:r>
          </a:p>
          <a:p>
            <a:pPr marL="0" indent="0">
              <a:buNone/>
            </a:pPr>
            <a:endParaRPr lang="en-US" sz="2400" dirty="0" smtClean="0"/>
          </a:p>
          <a:p>
            <a:pPr marL="400050" lvl="1" indent="0">
              <a:buNone/>
            </a:pPr>
            <a:r>
              <a:rPr lang="en-AU" sz="2400" dirty="0" smtClean="0">
                <a:hlinkClick r:id="rId3"/>
              </a:rPr>
              <a:t>www.jiig-cal.com.au</a:t>
            </a:r>
            <a:r>
              <a:rPr lang="en-AU" sz="2400" dirty="0" smtClean="0"/>
              <a:t>, mouse </a:t>
            </a:r>
            <a:r>
              <a:rPr lang="en-AU" sz="2400" dirty="0"/>
              <a:t>over LOG IN, and click on Career Voyage for your </a:t>
            </a:r>
            <a:r>
              <a:rPr lang="en-AU" sz="2400" dirty="0" smtClean="0"/>
              <a:t>country</a:t>
            </a:r>
          </a:p>
          <a:p>
            <a:pPr marL="400050" lvl="1" indent="0">
              <a:buNone/>
            </a:pPr>
            <a:r>
              <a:rPr lang="en-AU" sz="2400" b="1" dirty="0"/>
              <a:t>or</a:t>
            </a:r>
          </a:p>
          <a:p>
            <a:pPr marL="400050" lvl="1" indent="0">
              <a:buNone/>
            </a:pPr>
            <a:r>
              <a:rPr lang="en-AU" sz="2400" dirty="0" smtClean="0">
                <a:hlinkClick r:id="rId4"/>
              </a:rPr>
              <a:t>www.careervoyage.com.au/au</a:t>
            </a:r>
            <a:r>
              <a:rPr lang="en-AU" sz="2400" dirty="0">
                <a:hlinkClick r:id="rId4"/>
              </a:rPr>
              <a:t>/</a:t>
            </a:r>
            <a:r>
              <a:rPr lang="en-AU" sz="2400" dirty="0"/>
              <a:t> </a:t>
            </a:r>
            <a:r>
              <a:rPr lang="en-AU" sz="2400" dirty="0" smtClean="0"/>
              <a:t> (Australia</a:t>
            </a:r>
            <a:r>
              <a:rPr lang="en-AU" sz="2400" dirty="0"/>
              <a:t>)</a:t>
            </a:r>
          </a:p>
          <a:p>
            <a:pPr marL="400050" lvl="1" indent="0">
              <a:buNone/>
            </a:pPr>
            <a:r>
              <a:rPr lang="en-AU" sz="2400" dirty="0" smtClean="0">
                <a:hlinkClick r:id="rId5"/>
              </a:rPr>
              <a:t>www.careervoyage.com.au/nz/</a:t>
            </a:r>
            <a:r>
              <a:rPr lang="en-AU" sz="2400" dirty="0" smtClean="0"/>
              <a:t> (</a:t>
            </a:r>
            <a:r>
              <a:rPr lang="en-AU" sz="2400" dirty="0"/>
              <a:t>New Zealand</a:t>
            </a:r>
            <a:r>
              <a:rPr lang="en-AU" sz="2400" dirty="0" smtClean="0"/>
              <a:t>)</a:t>
            </a:r>
            <a:endParaRPr lang="en-AU" sz="2400" dirty="0"/>
          </a:p>
          <a:p>
            <a:pPr marL="0" indent="0">
              <a:buNone/>
            </a:pPr>
            <a:endParaRPr lang="en-AU" sz="2400" dirty="0"/>
          </a:p>
        </p:txBody>
      </p:sp>
      <p:sp>
        <p:nvSpPr>
          <p:cNvPr id="2" name="Title 1"/>
          <p:cNvSpPr>
            <a:spLocks noGrp="1"/>
          </p:cNvSpPr>
          <p:nvPr>
            <p:ph type="title"/>
          </p:nvPr>
        </p:nvSpPr>
        <p:spPr>
          <a:xfrm>
            <a:off x="468263" y="756295"/>
            <a:ext cx="6120680" cy="873314"/>
          </a:xfrm>
        </p:spPr>
        <p:txBody>
          <a:bodyPr>
            <a:normAutofit/>
          </a:bodyPr>
          <a:lstStyle/>
          <a:p>
            <a:r>
              <a:rPr lang="en-AU" sz="4000" dirty="0" smtClean="0">
                <a:solidFill>
                  <a:srgbClr val="017DC3"/>
                </a:solidFill>
              </a:rPr>
              <a:t>Accessing Career Voyage</a:t>
            </a:r>
            <a:endParaRPr lang="en-AU" sz="4000" dirty="0">
              <a:solidFill>
                <a:srgbClr val="017DC3"/>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848" y="6732959"/>
            <a:ext cx="1836415" cy="703959"/>
          </a:xfrm>
          <a:prstGeom prst="rect">
            <a:avLst/>
          </a:prstGeom>
        </p:spPr>
      </p:pic>
    </p:spTree>
    <p:extLst>
      <p:ext uri="{BB962C8B-B14F-4D97-AF65-F5344CB8AC3E}">
        <p14:creationId xmlns:p14="http://schemas.microsoft.com/office/powerpoint/2010/main" val="3474096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303" y="1548383"/>
            <a:ext cx="6480720" cy="3286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503810" y="128592"/>
            <a:ext cx="6427074" cy="714529"/>
          </a:xfrm>
        </p:spPr>
        <p:txBody>
          <a:bodyPr>
            <a:normAutofit/>
          </a:bodyPr>
          <a:lstStyle/>
          <a:p>
            <a:r>
              <a:rPr lang="en-AU" sz="3200" dirty="0" smtClean="0"/>
              <a:t>1. Student log in</a:t>
            </a:r>
            <a:endParaRPr lang="en-AU" sz="3200" dirty="0"/>
          </a:p>
        </p:txBody>
      </p:sp>
      <p:sp>
        <p:nvSpPr>
          <p:cNvPr id="5" name="Rectangle 4"/>
          <p:cNvSpPr/>
          <p:nvPr/>
        </p:nvSpPr>
        <p:spPr>
          <a:xfrm>
            <a:off x="4860751" y="5073353"/>
            <a:ext cx="1726779" cy="809018"/>
          </a:xfrm>
          <a:prstGeom prst="rect">
            <a:avLst/>
          </a:prstGeom>
          <a:solidFill>
            <a:srgbClr val="E56164"/>
          </a:solid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rPr>
              <a:t>Self signup </a:t>
            </a:r>
          </a:p>
          <a:p>
            <a:pPr algn="ctr"/>
            <a:r>
              <a:rPr lang="en-AU" sz="1200" b="1" dirty="0">
                <a:solidFill>
                  <a:schemeClr val="bg1"/>
                </a:solidFill>
              </a:rPr>
              <a:t>Check with your career adviser</a:t>
            </a:r>
          </a:p>
        </p:txBody>
      </p:sp>
      <p:cxnSp>
        <p:nvCxnSpPr>
          <p:cNvPr id="10" name="Straight Arrow Connector 9"/>
          <p:cNvCxnSpPr>
            <a:stCxn id="5" idx="0"/>
          </p:cNvCxnSpPr>
          <p:nvPr/>
        </p:nvCxnSpPr>
        <p:spPr>
          <a:xfrm flipH="1" flipV="1">
            <a:off x="2628503" y="3564607"/>
            <a:ext cx="3095638" cy="1508746"/>
          </a:xfrm>
          <a:prstGeom prst="straightConnector1">
            <a:avLst/>
          </a:prstGeom>
          <a:ln w="19050" cmpd="sng">
            <a:solidFill>
              <a:srgbClr val="E56164"/>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0"/>
          </p:cNvCxnSpPr>
          <p:nvPr/>
        </p:nvCxnSpPr>
        <p:spPr>
          <a:xfrm flipV="1">
            <a:off x="1331653" y="2988543"/>
            <a:ext cx="396397" cy="1960060"/>
          </a:xfrm>
          <a:prstGeom prst="straightConnector1">
            <a:avLst/>
          </a:prstGeom>
          <a:ln w="19050" cmpd="sng">
            <a:solidFill>
              <a:srgbClr val="E56164"/>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132559" y="5570655"/>
            <a:ext cx="695649" cy="311716"/>
          </a:xfrm>
          <a:prstGeom prst="rect">
            <a:avLst/>
          </a:prstGeom>
          <a:solidFill>
            <a:schemeClr val="bg1"/>
          </a:solid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accent5">
                    <a:lumMod val="50000"/>
                  </a:schemeClr>
                </a:solidFill>
              </a:rPr>
              <a:t>OR</a:t>
            </a:r>
            <a:endParaRPr lang="en-AU" sz="1400" b="1" dirty="0">
              <a:solidFill>
                <a:schemeClr val="accent5">
                  <a:lumMod val="50000"/>
                </a:schemeClr>
              </a:solidFill>
            </a:endParaRPr>
          </a:p>
        </p:txBody>
      </p:sp>
      <p:cxnSp>
        <p:nvCxnSpPr>
          <p:cNvPr id="15" name="Straight Arrow Connector 14"/>
          <p:cNvCxnSpPr>
            <a:stCxn id="7" idx="0"/>
          </p:cNvCxnSpPr>
          <p:nvPr/>
        </p:nvCxnSpPr>
        <p:spPr>
          <a:xfrm flipV="1">
            <a:off x="1331653" y="3276575"/>
            <a:ext cx="396397" cy="1672028"/>
          </a:xfrm>
          <a:prstGeom prst="straightConnector1">
            <a:avLst/>
          </a:prstGeom>
          <a:ln w="19050" cmpd="sng">
            <a:solidFill>
              <a:srgbClr val="E56164"/>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68263" y="4948603"/>
            <a:ext cx="1726779" cy="958558"/>
          </a:xfrm>
          <a:prstGeom prst="rect">
            <a:avLst/>
          </a:prstGeom>
          <a:solidFill>
            <a:srgbClr val="E56164"/>
          </a:solid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solidFill>
                  <a:schemeClr val="bg1"/>
                </a:solidFill>
              </a:rPr>
              <a:t>Temporary Accounts</a:t>
            </a:r>
          </a:p>
          <a:p>
            <a:pPr algn="ctr"/>
            <a:r>
              <a:rPr lang="en-AU" sz="1200" dirty="0" smtClean="0">
                <a:solidFill>
                  <a:schemeClr val="bg1"/>
                </a:solidFill>
              </a:rPr>
              <a:t>The same number for username and password</a:t>
            </a:r>
            <a:endParaRPr lang="en-AU" sz="1200" dirty="0">
              <a:solidFill>
                <a:schemeClr val="bg1"/>
              </a:solidFill>
            </a:endParaRPr>
          </a:p>
        </p:txBody>
      </p:sp>
    </p:spTree>
    <p:extLst>
      <p:ext uri="{BB962C8B-B14F-4D97-AF65-F5344CB8AC3E}">
        <p14:creationId xmlns:p14="http://schemas.microsoft.com/office/powerpoint/2010/main" val="4109369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Edit </a:t>
            </a:r>
            <a:r>
              <a:rPr lang="en-US" sz="3200" dirty="0"/>
              <a:t>your personal user </a:t>
            </a:r>
            <a:r>
              <a:rPr lang="en-US" sz="3200" dirty="0" smtClean="0"/>
              <a:t>details</a:t>
            </a:r>
            <a:endParaRPr lang="en-AU" sz="3200" dirty="0"/>
          </a:p>
        </p:txBody>
      </p:sp>
      <p:sp>
        <p:nvSpPr>
          <p:cNvPr id="5" name="Rectangle 4"/>
          <p:cNvSpPr/>
          <p:nvPr/>
        </p:nvSpPr>
        <p:spPr>
          <a:xfrm>
            <a:off x="396255" y="5508823"/>
            <a:ext cx="6948984" cy="1368152"/>
          </a:xfrm>
          <a:prstGeom prst="rect">
            <a:avLst/>
          </a:prstGeom>
          <a:no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a:pPr>
            <a:r>
              <a:rPr lang="en-AU" dirty="0" smtClean="0">
                <a:solidFill>
                  <a:schemeClr val="tx1"/>
                </a:solidFill>
              </a:rPr>
              <a:t>Enter your personal details</a:t>
            </a:r>
          </a:p>
          <a:p>
            <a:pPr marL="342900" indent="-342900">
              <a:buFont typeface="+mj-lt"/>
              <a:buAutoNum type="arabicPeriod"/>
            </a:pPr>
            <a:r>
              <a:rPr lang="en-AU" dirty="0" smtClean="0">
                <a:solidFill>
                  <a:schemeClr val="tx1"/>
                </a:solidFill>
              </a:rPr>
              <a:t>Create your username and password (at least 6 characters)</a:t>
            </a:r>
          </a:p>
          <a:p>
            <a:pPr marL="342900" indent="-342900">
              <a:buFont typeface="+mj-lt"/>
              <a:buAutoNum type="arabicPeriod"/>
            </a:pPr>
            <a:r>
              <a:rPr lang="en-AU" dirty="0" smtClean="0">
                <a:solidFill>
                  <a:schemeClr val="tx1"/>
                </a:solidFill>
              </a:rPr>
              <a:t>Choose your advisor and group.</a:t>
            </a:r>
          </a:p>
          <a:p>
            <a:endParaRPr lang="en-AU" sz="1200" dirty="0">
              <a:solidFill>
                <a:schemeClr val="tx1"/>
              </a:solidFill>
            </a:endParaRPr>
          </a:p>
          <a:p>
            <a:r>
              <a:rPr lang="en-AU" sz="1200" i="1" dirty="0" smtClean="0">
                <a:solidFill>
                  <a:schemeClr val="tx1"/>
                </a:solidFill>
              </a:rPr>
              <a:t>NB: For temporary accounts the adviser and the group have been already set up.</a:t>
            </a:r>
            <a:endParaRPr lang="en-AU" sz="1200" i="1"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59" y="1386571"/>
            <a:ext cx="5760640" cy="3937993"/>
          </a:xfrm>
          <a:prstGeom prst="rect">
            <a:avLst/>
          </a:prstGeom>
          <a:noFill/>
          <a:ln w="9525" algn="in">
            <a:solidFill>
              <a:schemeClr val="bg1">
                <a:lumMod val="50000"/>
              </a:schemeClr>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2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55" y="252239"/>
            <a:ext cx="6805137" cy="1260211"/>
          </a:xfrm>
        </p:spPr>
        <p:txBody>
          <a:bodyPr/>
          <a:lstStyle/>
          <a:p>
            <a:r>
              <a:rPr lang="en-AU" dirty="0" smtClean="0"/>
              <a:t>Career Voyage Survey</a:t>
            </a:r>
            <a:endParaRPr lang="en-AU"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8383" y="1404367"/>
            <a:ext cx="3819319"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6255" y="6444927"/>
            <a:ext cx="6948984" cy="684076"/>
          </a:xfrm>
          <a:prstGeom prst="rect">
            <a:avLst/>
          </a:prstGeom>
          <a:no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dirty="0" smtClean="0">
                <a:solidFill>
                  <a:schemeClr val="tx1"/>
                </a:solidFill>
              </a:rPr>
              <a:t>Your responses to the survey </a:t>
            </a:r>
            <a:r>
              <a:rPr lang="en-AU" dirty="0">
                <a:solidFill>
                  <a:schemeClr val="tx1"/>
                </a:solidFill>
              </a:rPr>
              <a:t>questions </a:t>
            </a:r>
            <a:r>
              <a:rPr lang="en-AU" dirty="0" smtClean="0">
                <a:solidFill>
                  <a:schemeClr val="tx1"/>
                </a:solidFill>
              </a:rPr>
              <a:t>will be used purely </a:t>
            </a:r>
            <a:r>
              <a:rPr lang="en-AU" dirty="0">
                <a:solidFill>
                  <a:schemeClr val="tx1"/>
                </a:solidFill>
              </a:rPr>
              <a:t>for research purposes and has no impact on Career Voyage outcomes.</a:t>
            </a:r>
          </a:p>
        </p:txBody>
      </p:sp>
    </p:spTree>
    <p:extLst>
      <p:ext uri="{BB962C8B-B14F-4D97-AF65-F5344CB8AC3E}">
        <p14:creationId xmlns:p14="http://schemas.microsoft.com/office/powerpoint/2010/main" val="324628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Right Mindset</a:t>
            </a:r>
            <a:endParaRPr lang="en-AU"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2279" y="1692399"/>
            <a:ext cx="6071808"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2239" y="6732959"/>
            <a:ext cx="6948984" cy="684076"/>
          </a:xfrm>
          <a:prstGeom prst="rect">
            <a:avLst/>
          </a:prstGeom>
          <a:no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dirty="0" smtClean="0">
                <a:solidFill>
                  <a:schemeClr val="tx1"/>
                </a:solidFill>
              </a:rPr>
              <a:t>Before you start, read carefully </a:t>
            </a:r>
            <a:r>
              <a:rPr lang="en-AU" dirty="0" err="1" smtClean="0">
                <a:solidFill>
                  <a:schemeClr val="tx1"/>
                </a:solidFill>
              </a:rPr>
              <a:t>Ergo’s</a:t>
            </a:r>
            <a:r>
              <a:rPr lang="en-AU" dirty="0" smtClean="0">
                <a:solidFill>
                  <a:schemeClr val="tx1"/>
                </a:solidFill>
              </a:rPr>
              <a:t> Introduction how to work with responses from Strong Dislike to Strong Like.  </a:t>
            </a:r>
          </a:p>
        </p:txBody>
      </p:sp>
    </p:spTree>
    <p:extLst>
      <p:ext uri="{BB962C8B-B14F-4D97-AF65-F5344CB8AC3E}">
        <p14:creationId xmlns:p14="http://schemas.microsoft.com/office/powerpoint/2010/main" val="4211151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 Select your age group</a:t>
            </a:r>
            <a:endParaRPr lang="en-AU" sz="3200"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79" y="2268463"/>
            <a:ext cx="6397352" cy="3307722"/>
          </a:xfrm>
          <a:prstGeom prst="rect">
            <a:avLst/>
          </a:prstGeom>
          <a:noFill/>
          <a:ln w="9525">
            <a:solidFill>
              <a:schemeClr val="bg1">
                <a:lumMod val="50000"/>
              </a:schemeClr>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8885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4. </a:t>
            </a:r>
            <a:r>
              <a:rPr lang="en-US" sz="2800" dirty="0" smtClean="0"/>
              <a:t>Choose the Level you would LIKE to get </a:t>
            </a:r>
            <a:endParaRPr lang="en-AU" sz="2800" dirty="0"/>
          </a:p>
        </p:txBody>
      </p:sp>
      <p:sp>
        <p:nvSpPr>
          <p:cNvPr id="6" name="Rectangle 5"/>
          <p:cNvSpPr/>
          <p:nvPr/>
        </p:nvSpPr>
        <p:spPr>
          <a:xfrm>
            <a:off x="252239" y="5652840"/>
            <a:ext cx="6984776" cy="1584175"/>
          </a:xfrm>
          <a:prstGeom prst="rect">
            <a:avLst/>
          </a:prstGeom>
          <a:noFill/>
          <a:ln>
            <a:solidFill>
              <a:srgbClr val="E561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600" dirty="0">
                <a:solidFill>
                  <a:schemeClr val="tx1"/>
                </a:solidFill>
              </a:rPr>
              <a:t>Your eventual Job Suggestions will relate to the Level you choose here. So please take a few moments to think and choose wisely.</a:t>
            </a:r>
          </a:p>
          <a:p>
            <a:r>
              <a:rPr lang="en-AU" sz="1600" dirty="0" smtClean="0">
                <a:solidFill>
                  <a:schemeClr val="tx1"/>
                </a:solidFill>
              </a:rPr>
              <a:t>If </a:t>
            </a:r>
            <a:r>
              <a:rPr lang="en-AU" sz="1600" dirty="0">
                <a:solidFill>
                  <a:schemeClr val="tx1"/>
                </a:solidFill>
              </a:rPr>
              <a:t>for example you want to go to university after you finish school, choose level 5. If you want to go to TAFE and do a course, chose level 3 or 4. If you want to leave school and get a job straight </a:t>
            </a:r>
            <a:r>
              <a:rPr lang="en-AU" sz="1600" dirty="0" smtClean="0">
                <a:solidFill>
                  <a:schemeClr val="tx1"/>
                </a:solidFill>
              </a:rPr>
              <a:t>away with very minimal training, </a:t>
            </a:r>
            <a:r>
              <a:rPr lang="en-AU" sz="1600" dirty="0">
                <a:solidFill>
                  <a:schemeClr val="tx1"/>
                </a:solidFill>
              </a:rPr>
              <a:t>choose level 1</a:t>
            </a:r>
            <a:r>
              <a:rPr lang="en-AU" sz="1600" dirty="0" smtClean="0">
                <a:solidFill>
                  <a:schemeClr val="tx1"/>
                </a:solidFill>
              </a:rPr>
              <a:t>. </a:t>
            </a:r>
            <a:endParaRPr lang="en-AU" sz="1600" dirty="0">
              <a:solidFill>
                <a:schemeClr val="tx1"/>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553" y="1813926"/>
            <a:ext cx="6036148" cy="3603328"/>
          </a:xfrm>
          <a:prstGeom prst="rect">
            <a:avLst/>
          </a:prstGeom>
          <a:noFill/>
          <a:ln w="9525">
            <a:solidFill>
              <a:schemeClr val="bg1">
                <a:lumMod val="50000"/>
              </a:schemeClr>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5565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4823</TotalTime>
  <Words>1100</Words>
  <Application>Microsoft Office PowerPoint</Application>
  <PresentationFormat>Custom</PresentationFormat>
  <Paragraphs>87</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Kozuka Gothic Pro R</vt:lpstr>
      <vt:lpstr>Office Theme</vt:lpstr>
      <vt:lpstr>PowerPoint Presentation</vt:lpstr>
      <vt:lpstr>PowerPoint Presentation</vt:lpstr>
      <vt:lpstr>Accessing Career Voyage</vt:lpstr>
      <vt:lpstr>1. Student log in</vt:lpstr>
      <vt:lpstr>2. Edit your personal user details</vt:lpstr>
      <vt:lpstr>Career Voyage Survey</vt:lpstr>
      <vt:lpstr>The Right Mindset</vt:lpstr>
      <vt:lpstr>3. Select your age group</vt:lpstr>
      <vt:lpstr>4. Choose the Level you would LIKE to get </vt:lpstr>
      <vt:lpstr>5. The Occupational Interest Guide</vt:lpstr>
      <vt:lpstr>6. Your Interest Profile</vt:lpstr>
      <vt:lpstr>7. Go through Job Factors</vt:lpstr>
      <vt:lpstr>8. Your Job Suggestions</vt:lpstr>
      <vt:lpstr>9. Exploring Your Job Suggestions</vt:lpstr>
      <vt:lpstr>10. Action Plan – Learning Strategies</vt:lpstr>
      <vt:lpstr>10. Your Action Plan</vt:lpstr>
      <vt:lpstr>11. Résumé Writing</vt:lpstr>
      <vt:lpstr>12. Report Centre</vt:lpstr>
      <vt:lpstr>Over to you!</vt:lpstr>
    </vt:vector>
  </TitlesOfParts>
  <Company>JIIG-CAL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Ulrichova</dc:creator>
  <cp:lastModifiedBy>Cynthia Choo</cp:lastModifiedBy>
  <cp:revision>68</cp:revision>
  <cp:lastPrinted>2013-04-02T03:55:43Z</cp:lastPrinted>
  <dcterms:created xsi:type="dcterms:W3CDTF">2013-02-07T01:14:26Z</dcterms:created>
  <dcterms:modified xsi:type="dcterms:W3CDTF">2018-01-31T03:38:32Z</dcterms:modified>
</cp:coreProperties>
</file>